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sldIdLst>
    <p:sldId id="256" r:id="rId2"/>
    <p:sldId id="257" r:id="rId3"/>
    <p:sldId id="258" r:id="rId4"/>
    <p:sldId id="278" r:id="rId5"/>
    <p:sldId id="259" r:id="rId6"/>
    <p:sldId id="264" r:id="rId7"/>
    <p:sldId id="261" r:id="rId8"/>
    <p:sldId id="263" r:id="rId9"/>
    <p:sldId id="260" r:id="rId10"/>
    <p:sldId id="262" r:id="rId11"/>
    <p:sldId id="265" r:id="rId12"/>
    <p:sldId id="291" r:id="rId13"/>
    <p:sldId id="292" r:id="rId14"/>
    <p:sldId id="293" r:id="rId15"/>
    <p:sldId id="294" r:id="rId16"/>
    <p:sldId id="288" r:id="rId17"/>
    <p:sldId id="289" r:id="rId18"/>
    <p:sldId id="290" r:id="rId19"/>
    <p:sldId id="295" r:id="rId20"/>
    <p:sldId id="296" r:id="rId21"/>
    <p:sldId id="297" r:id="rId22"/>
    <p:sldId id="298" r:id="rId23"/>
    <p:sldId id="299" r:id="rId24"/>
    <p:sldId id="300" r:id="rId25"/>
    <p:sldId id="301" r:id="rId26"/>
    <p:sldId id="283" r:id="rId27"/>
    <p:sldId id="284" r:id="rId28"/>
    <p:sldId id="285" r:id="rId29"/>
    <p:sldId id="266" r:id="rId30"/>
    <p:sldId id="286" r:id="rId31"/>
    <p:sldId id="270" r:id="rId32"/>
    <p:sldId id="280" r:id="rId33"/>
    <p:sldId id="267" r:id="rId34"/>
    <p:sldId id="268" r:id="rId35"/>
    <p:sldId id="271" r:id="rId36"/>
    <p:sldId id="272" r:id="rId37"/>
    <p:sldId id="287" r:id="rId38"/>
    <p:sldId id="273" r:id="rId39"/>
    <p:sldId id="274" r:id="rId40"/>
    <p:sldId id="275" r:id="rId41"/>
    <p:sldId id="276" r:id="rId42"/>
    <p:sldId id="277"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FF"/>
    <a:srgbClr val="57257D"/>
    <a:srgbClr val="234E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64080-BFE7-474F-8347-ADD105E876B2}" type="datetimeFigureOut">
              <a:rPr lang="en-US" smtClean="0"/>
              <a:pPr/>
              <a:t>8/25/2008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A3DED-4221-40DE-90B4-8CD05F4806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16AD8-1C4C-4F25-A548-D5CB0E35B7A6}" type="slidenum">
              <a:rPr lang="en-US"/>
              <a:pPr/>
              <a:t>12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224325" indent="-224325"/>
            <a:r>
              <a:rPr lang="en-US" i="1" dirty="0"/>
              <a:t>On slide:	Are there things you throw…</a:t>
            </a:r>
          </a:p>
          <a:p>
            <a:pPr marL="224325" indent="-224325"/>
            <a:r>
              <a:rPr lang="en-US" i="1" dirty="0"/>
              <a:t>Click 1:	How about…</a:t>
            </a:r>
          </a:p>
          <a:p>
            <a:pPr marL="224325" indent="-224325"/>
            <a:r>
              <a:rPr lang="en-US" i="1" dirty="0"/>
              <a:t>Click 2:	Love letters + graphic.</a:t>
            </a:r>
          </a:p>
          <a:p>
            <a:pPr marL="224325" indent="-224325"/>
            <a:r>
              <a:rPr lang="en-US" i="1" dirty="0"/>
              <a:t>Click 3:	Receipts + graphic.</a:t>
            </a:r>
          </a:p>
          <a:p>
            <a:pPr marL="224325" indent="-224325"/>
            <a:r>
              <a:rPr lang="en-US" i="1" dirty="0"/>
              <a:t>Click 4:	Notes home… + graphic.</a:t>
            </a:r>
          </a:p>
          <a:p>
            <a:pPr marL="224325" indent="-224325"/>
            <a:r>
              <a:rPr lang="en-US" i="1" dirty="0"/>
              <a:t>Click 5:	Computer disks + graphic.</a:t>
            </a:r>
          </a:p>
          <a:p>
            <a:pPr marL="224325" indent="-224325"/>
            <a:r>
              <a:rPr lang="en-US" i="1" dirty="0"/>
              <a:t>Click 6:	Underwear + graphic.</a:t>
            </a:r>
          </a:p>
          <a:p>
            <a:pPr marL="224325" indent="-224325"/>
            <a:r>
              <a:rPr lang="en-US" i="1" dirty="0"/>
              <a:t>Click 7:	Photos + graphic.</a:t>
            </a:r>
          </a:p>
          <a:p>
            <a:pPr marL="224325" indent="-224325"/>
            <a:endParaRPr lang="en-US" dirty="0"/>
          </a:p>
          <a:p>
            <a:pPr marL="224325" indent="-224325"/>
            <a:r>
              <a:rPr lang="en-US" dirty="0"/>
              <a:t>1.   Ask:  What else might people throw away that they wouldn’t want others to see?</a:t>
            </a:r>
          </a:p>
          <a:p>
            <a:pPr marL="224325" indent="-224325"/>
            <a:endParaRPr lang="en-US" dirty="0"/>
          </a:p>
          <a:p>
            <a:pPr marL="224325" indent="-224325"/>
            <a:r>
              <a:rPr lang="en-US" dirty="0"/>
              <a:t>2.   Explain:  The case of </a:t>
            </a:r>
            <a:r>
              <a:rPr lang="en-US" i="1" dirty="0"/>
              <a:t>California v. Greenwood</a:t>
            </a:r>
            <a:r>
              <a:rPr lang="en-US" dirty="0"/>
              <a:t> was about trash and the issue of privacy.</a:t>
            </a:r>
          </a:p>
          <a:p>
            <a:pPr marL="224325" indent="-224325"/>
            <a:endParaRPr lang="en-US" dirty="0"/>
          </a:p>
          <a:p>
            <a:pPr marL="224325" indent="-224325" algn="ctr"/>
            <a:r>
              <a:rPr lang="en-US" i="1" dirty="0"/>
              <a:t>Click to next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DDF69-6F41-4B25-A86F-2971C3F3E74C}" type="slidenum">
              <a:rPr lang="en-US"/>
              <a:pPr/>
              <a:t>23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marL="168244" indent="-168244"/>
            <a:r>
              <a:rPr lang="en-US" i="1" dirty="0"/>
              <a:t>On slide:	Blue background</a:t>
            </a:r>
          </a:p>
          <a:p>
            <a:pPr marL="168244" indent="-168244"/>
            <a:r>
              <a:rPr lang="en-US" i="1" dirty="0"/>
              <a:t>Click 1:	You are going to take…</a:t>
            </a:r>
          </a:p>
          <a:p>
            <a:pPr marL="168244" indent="-168244"/>
            <a:r>
              <a:rPr lang="en-US" i="1" dirty="0"/>
              <a:t>Click 2:	The U.S. Supreme Court..</a:t>
            </a:r>
          </a:p>
          <a:p>
            <a:pPr marL="168244" indent="-168244"/>
            <a:r>
              <a:rPr lang="en-US" i="1" dirty="0"/>
              <a:t>Click 3:	Was it a search? + Did Greenwood…</a:t>
            </a:r>
          </a:p>
          <a:p>
            <a:pPr marL="168244" indent="-168244"/>
            <a:endParaRPr lang="en-US" i="1" dirty="0"/>
          </a:p>
          <a:p>
            <a:pPr marL="168244" indent="-168244"/>
            <a:r>
              <a:rPr lang="en-US" dirty="0"/>
              <a:t>Ensure that students understand the questions.</a:t>
            </a:r>
            <a:endParaRPr lang="en-US" i="1" dirty="0"/>
          </a:p>
          <a:p>
            <a:pPr marL="168244" indent="-168244"/>
            <a:endParaRPr lang="en-US" i="1" dirty="0"/>
          </a:p>
          <a:p>
            <a:pPr marL="168244" indent="-168244" algn="ctr"/>
            <a:r>
              <a:rPr lang="en-US" i="1" dirty="0"/>
              <a:t>Click to next slide.</a:t>
            </a:r>
          </a:p>
          <a:p>
            <a:pPr marL="168244" indent="-168244"/>
            <a:endParaRPr lang="en-US" dirty="0"/>
          </a:p>
          <a:p>
            <a:pPr marL="168244" indent="-168244"/>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2E68F-5163-4023-9926-7600E742634B}" type="slidenum">
              <a:rPr lang="en-US"/>
              <a:pPr/>
              <a:t>24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168244" indent="-168244"/>
            <a:r>
              <a:rPr lang="en-US" i="1" dirty="0"/>
              <a:t>On slide:	The Decision…</a:t>
            </a:r>
          </a:p>
          <a:p>
            <a:pPr marL="168244" indent="-168244"/>
            <a:r>
              <a:rPr lang="en-US" i="1" dirty="0"/>
              <a:t>Click 1:	The court found… + decision.</a:t>
            </a:r>
            <a:endParaRPr lang="en-US" dirty="0"/>
          </a:p>
          <a:p>
            <a:pPr marL="168244" indent="-168244"/>
            <a:endParaRPr lang="en-US" dirty="0"/>
          </a:p>
          <a:p>
            <a:pPr marL="168244" indent="-168244"/>
            <a:r>
              <a:rPr lang="en-US" dirty="0"/>
              <a:t>1.  Share the actual Supreme Court decision and dissent (next slide) with the class.</a:t>
            </a:r>
          </a:p>
          <a:p>
            <a:pPr marL="168244" indent="-168244"/>
            <a:endParaRPr lang="en-US" dirty="0"/>
          </a:p>
          <a:p>
            <a:pPr marL="168244" indent="-168244"/>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30F26-16B4-411E-9B14-5B10383B24A0}" type="slidenum">
              <a:rPr lang="en-US"/>
              <a:pPr/>
              <a:t>25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168244" indent="-168244"/>
            <a:r>
              <a:rPr lang="en-US" i="1" dirty="0"/>
              <a:t>On slide:	All text.</a:t>
            </a:r>
          </a:p>
          <a:p>
            <a:pPr marL="168244" indent="-168244"/>
            <a:endParaRPr lang="en-US" dirty="0"/>
          </a:p>
          <a:p>
            <a:pPr marL="168244" indent="-168244"/>
            <a:r>
              <a:rPr lang="en-US" dirty="0"/>
              <a:t>1.  Compare the arguments the students made with the actual decision and dissent.</a:t>
            </a:r>
          </a:p>
          <a:p>
            <a:pPr marL="168244" indent="-168244"/>
            <a:endParaRPr lang="en-US" dirty="0"/>
          </a:p>
          <a:p>
            <a:pPr marL="168244" indent="-168244"/>
            <a:r>
              <a:rPr lang="en-US" dirty="0"/>
              <a:t>2.  Congratulate the students on their participation.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36870-579E-415F-BD79-8A0F46B76441}" type="slidenum">
              <a:rPr lang="en-US"/>
              <a:pPr/>
              <a:t>13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On slide:	You are going to…</a:t>
            </a:r>
          </a:p>
          <a:p>
            <a:r>
              <a:rPr lang="en-US"/>
              <a:t>Click 1:	Here are the facts + In 1984… + graphic.</a:t>
            </a:r>
          </a:p>
          <a:p>
            <a:r>
              <a:rPr lang="en-US"/>
              <a:t>Click 2:	The police had… + graphic.</a:t>
            </a:r>
          </a:p>
          <a:p>
            <a:endParaRPr lang="en-US"/>
          </a:p>
          <a:p>
            <a:pPr algn="ctr"/>
            <a:r>
              <a:rPr lang="en-US" i="1"/>
              <a:t>Click to next slide.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BAE5F-D2F6-43D4-952E-FD196D2388EF}" type="slidenum">
              <a:rPr lang="en-US"/>
              <a:pPr/>
              <a:t>14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On slide:	Blue background.</a:t>
            </a:r>
          </a:p>
          <a:p>
            <a:r>
              <a:rPr lang="en-US"/>
              <a:t>Click 1:	Greenwood had left… + truck drives in</a:t>
            </a:r>
          </a:p>
          <a:p>
            <a:r>
              <a:rPr lang="en-US"/>
              <a:t>Click 2:	The police did not…</a:t>
            </a:r>
          </a:p>
          <a:p>
            <a:endParaRPr lang="en-US"/>
          </a:p>
          <a:p>
            <a:pPr algn="ctr"/>
            <a:r>
              <a:rPr lang="en-US" i="1"/>
              <a:t>Click to next slide.</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8C736-8021-4A36-8077-806F26E5407E}" type="slidenum">
              <a:rPr lang="en-US"/>
              <a:pPr/>
              <a:t>15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24325" indent="-224325"/>
            <a:r>
              <a:rPr lang="en-US" i="1" dirty="0"/>
              <a:t>On slide:	Under the Fourth Amendment…</a:t>
            </a:r>
          </a:p>
          <a:p>
            <a:pPr marL="224325" indent="-224325"/>
            <a:r>
              <a:rPr lang="en-US" i="1" dirty="0"/>
              <a:t>Click 1:	“probable cause,”…</a:t>
            </a:r>
          </a:p>
          <a:p>
            <a:pPr marL="224325" indent="-224325"/>
            <a:r>
              <a:rPr lang="en-US" i="1" dirty="0"/>
              <a:t>Click 2:	“consent,”…</a:t>
            </a:r>
          </a:p>
          <a:p>
            <a:pPr marL="224325" indent="-224325"/>
            <a:r>
              <a:rPr lang="en-US" i="1" dirty="0"/>
              <a:t>Click 3:	or a search warrant.</a:t>
            </a:r>
          </a:p>
          <a:p>
            <a:pPr marL="224325" indent="-224325"/>
            <a:r>
              <a:rPr lang="en-US" i="1" dirty="0"/>
              <a:t>Click 4:	The police had....</a:t>
            </a:r>
          </a:p>
          <a:p>
            <a:pPr marL="224325" indent="-224325"/>
            <a:endParaRPr lang="en-US" dirty="0"/>
          </a:p>
          <a:p>
            <a:pPr marL="224325" indent="-224325"/>
            <a:r>
              <a:rPr lang="en-US" dirty="0"/>
              <a:t>1.   Ask:</a:t>
            </a:r>
          </a:p>
          <a:p>
            <a:pPr marL="224325" indent="-224325"/>
            <a:r>
              <a:rPr lang="en-US" dirty="0"/>
              <a:t>	What  was Billy Greenwood convicted of?</a:t>
            </a:r>
          </a:p>
          <a:p>
            <a:pPr marL="224325" indent="-224325"/>
            <a:r>
              <a:rPr lang="en-US" dirty="0"/>
              <a:t>	Where did the police find most of the evidence?</a:t>
            </a:r>
          </a:p>
          <a:p>
            <a:pPr marL="224325" indent="-224325"/>
            <a:r>
              <a:rPr lang="en-US" dirty="0"/>
              <a:t>	Where were the trash bags located?</a:t>
            </a:r>
          </a:p>
          <a:p>
            <a:pPr marL="224325" indent="-224325"/>
            <a:r>
              <a:rPr lang="en-US" dirty="0"/>
              <a:t>	What do the police need to conduct a legal search?</a:t>
            </a:r>
          </a:p>
          <a:p>
            <a:pPr marL="224325" indent="-224325"/>
            <a:r>
              <a:rPr lang="en-US" dirty="0"/>
              <a:t>	What do you suppose happened next?</a:t>
            </a:r>
          </a:p>
          <a:p>
            <a:pPr marL="224325" indent="-224325"/>
            <a:endParaRPr lang="en-US" dirty="0"/>
          </a:p>
          <a:p>
            <a:pPr marL="224325" indent="-224325"/>
            <a:endParaRPr lang="en-US" i="1" dirty="0"/>
          </a:p>
          <a:p>
            <a:pPr marL="224325" indent="-224325" algn="ctr"/>
            <a:r>
              <a:rPr lang="en-US" i="1" dirty="0"/>
              <a:t>Click to next slide.</a:t>
            </a:r>
          </a:p>
          <a:p>
            <a:pPr marL="224325" indent="-224325"/>
            <a:r>
              <a:rPr lang="en-US" dirty="0"/>
              <a:t> </a:t>
            </a:r>
          </a:p>
          <a:p>
            <a:pPr marL="224325" indent="-224325"/>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0BC94-2A4E-4F82-AA6C-52B471AC0246}" type="slidenum">
              <a:rPr lang="en-US"/>
              <a:pPr/>
              <a:t>18</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marL="226108" indent="-226108"/>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14758-6342-467C-AD6A-D2EE823F552F}" type="slidenum">
              <a:rPr lang="en-US"/>
              <a:pPr/>
              <a:t>19</a:t>
            </a:fld>
            <a:endParaRPr lang="en-US"/>
          </a:p>
        </p:txBody>
      </p:sp>
      <p:sp>
        <p:nvSpPr>
          <p:cNvPr id="29698" name="Rectangle 1026"/>
          <p:cNvSpPr>
            <a:spLocks noGrp="1" noRot="1" noChangeAspect="1" noChangeArrowheads="1" noTextEdit="1"/>
          </p:cNvSpPr>
          <p:nvPr>
            <p:ph type="sldImg"/>
          </p:nvPr>
        </p:nvSpPr>
        <p:spPr>
          <a:ln/>
        </p:spPr>
      </p:sp>
      <p:sp>
        <p:nvSpPr>
          <p:cNvPr id="29699" name="Rectangle 1027"/>
          <p:cNvSpPr>
            <a:spLocks noGrp="1" noChangeArrowheads="1"/>
          </p:cNvSpPr>
          <p:nvPr>
            <p:ph type="body" idx="1"/>
          </p:nvPr>
        </p:nvSpPr>
        <p:spPr/>
        <p:txBody>
          <a:bodyPr/>
          <a:lstStyle/>
          <a:p>
            <a:r>
              <a:rPr lang="en-US" i="1"/>
              <a:t>On slide: 	All text and trash graphic.</a:t>
            </a:r>
          </a:p>
          <a:p>
            <a:r>
              <a:rPr lang="en-US" i="1"/>
              <a:t>Click 1:	Access denied sound effect + graphic.</a:t>
            </a:r>
          </a:p>
          <a:p>
            <a:endParaRPr lang="en-US" i="1"/>
          </a:p>
          <a:p>
            <a:endParaRPr lang="en-US" i="1"/>
          </a:p>
          <a:p>
            <a:pPr algn="ctr"/>
            <a:r>
              <a:rPr lang="en-US" i="1"/>
              <a:t>Click to next slide.</a:t>
            </a:r>
          </a:p>
          <a:p>
            <a:pPr algn="ctr"/>
            <a:endParaRPr lang="en-US"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18D3B-BE1D-4BF8-8D5F-8D529DD674B9}" type="slidenum">
              <a:rPr lang="en-US"/>
              <a:pPr/>
              <a:t>20</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i="1"/>
              <a:t>On slide:	Both sides…</a:t>
            </a:r>
          </a:p>
          <a:p>
            <a:r>
              <a:rPr lang="en-US" i="1"/>
              <a:t>	Attorneys for the state…</a:t>
            </a:r>
          </a:p>
          <a:p>
            <a:r>
              <a:rPr lang="en-US" i="1"/>
              <a:t>Click 1:	Police did not…</a:t>
            </a:r>
          </a:p>
          <a:p>
            <a:r>
              <a:rPr lang="en-US" i="1"/>
              <a:t>Click 2:	Greenwood had thrown…</a:t>
            </a:r>
          </a:p>
          <a:p>
            <a:r>
              <a:rPr lang="en-US" i="1"/>
              <a:t>Click 3:	Therefore the police…</a:t>
            </a:r>
          </a:p>
          <a:p>
            <a:endParaRPr lang="en-US" i="1"/>
          </a:p>
          <a:p>
            <a:endParaRPr lang="en-US" i="1"/>
          </a:p>
          <a:p>
            <a:pPr algn="ctr"/>
            <a:r>
              <a:rPr lang="en-US" i="1"/>
              <a:t>Click to next slide.</a:t>
            </a:r>
          </a:p>
          <a:p>
            <a:pPr algn="ctr"/>
            <a:endParaRPr lang="en-US"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54956-B658-448A-8655-008C968729BF}" type="slidenum">
              <a:rPr lang="en-US"/>
              <a:pPr/>
              <a:t>21</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i="1"/>
              <a:t>On slide:	Greenwood’s lawyers…</a:t>
            </a:r>
          </a:p>
          <a:p>
            <a:r>
              <a:rPr lang="en-US" i="1"/>
              <a:t>Click 1:	Greenwood did have…</a:t>
            </a:r>
          </a:p>
          <a:p>
            <a:r>
              <a:rPr lang="en-US" i="1"/>
              <a:t>Click 2:	Therefore the police…</a:t>
            </a:r>
          </a:p>
          <a:p>
            <a:endParaRPr lang="en-US" i="1"/>
          </a:p>
          <a:p>
            <a:endParaRPr lang="en-US" i="1"/>
          </a:p>
          <a:p>
            <a:pPr algn="ctr"/>
            <a:r>
              <a:rPr lang="en-US" i="1"/>
              <a:t>Click to next slide.</a:t>
            </a:r>
          </a:p>
          <a:p>
            <a:pPr algn="ctr"/>
            <a:endParaRPr lang="en-US"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BE528-6336-4E43-8659-A6787FBEDEF0}" type="slidenum">
              <a:rPr lang="en-US"/>
              <a:pPr/>
              <a:t>22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marL="224325" indent="-224325"/>
            <a:r>
              <a:rPr lang="en-US" i="1" dirty="0"/>
              <a:t>On slide:	The case went through…</a:t>
            </a:r>
          </a:p>
          <a:p>
            <a:pPr marL="224325" indent="-224325"/>
            <a:r>
              <a:rPr lang="en-US" i="1" dirty="0"/>
              <a:t>Click 1:	(from bottom) First, it went to the California Court of 		Appeals.+ graphic</a:t>
            </a:r>
          </a:p>
          <a:p>
            <a:pPr marL="224325" indent="-224325"/>
            <a:r>
              <a:rPr lang="en-US" i="1" dirty="0"/>
              <a:t>Click 2:	This court ruled in favor of Greenwood. + “winner” graphic.</a:t>
            </a:r>
          </a:p>
          <a:p>
            <a:pPr marL="224325" indent="-224325"/>
            <a:r>
              <a:rPr lang="en-US" i="1" dirty="0"/>
              <a:t>Click 3:	The state then appealed… + graphic.</a:t>
            </a:r>
          </a:p>
          <a:p>
            <a:pPr marL="224325" indent="-224325"/>
            <a:r>
              <a:rPr lang="en-US" i="1" dirty="0"/>
              <a:t>Click 4:	This court also ruled… + “winner” graphic.</a:t>
            </a:r>
          </a:p>
          <a:p>
            <a:pPr marL="224325" indent="-224325"/>
            <a:r>
              <a:rPr lang="en-US" i="1" dirty="0"/>
              <a:t>Click 5:	So the state of California… + graphic.</a:t>
            </a:r>
          </a:p>
          <a:p>
            <a:pPr marL="224325" indent="-224325"/>
            <a:endParaRPr lang="en-US" i="1" dirty="0"/>
          </a:p>
          <a:p>
            <a:pPr marL="224325" indent="-224325"/>
            <a:r>
              <a:rPr lang="en-US" dirty="0"/>
              <a:t>1.   Ask:</a:t>
            </a:r>
          </a:p>
          <a:p>
            <a:pPr marL="224325" indent="-224325"/>
            <a:r>
              <a:rPr lang="en-US" dirty="0"/>
              <a:t>	What arguments did Greenwood’s attorneys make?</a:t>
            </a:r>
          </a:p>
          <a:p>
            <a:pPr marL="224325" indent="-224325"/>
            <a:r>
              <a:rPr lang="en-US" dirty="0"/>
              <a:t>	What arguments did the state of California make?</a:t>
            </a:r>
          </a:p>
          <a:p>
            <a:pPr marL="224325" indent="-224325"/>
            <a:r>
              <a:rPr lang="en-US" dirty="0"/>
              <a:t>	Which side won in the state appellate courts?</a:t>
            </a:r>
          </a:p>
          <a:p>
            <a:pPr marL="224325" indent="-224325"/>
            <a:r>
              <a:rPr lang="en-US" dirty="0"/>
              <a:t>	Who appealed the case to the U.S. Supreme Court?</a:t>
            </a:r>
            <a:endParaRPr lang="en-US" i="1" dirty="0"/>
          </a:p>
          <a:p>
            <a:pPr marL="224325" indent="-224325"/>
            <a:endParaRPr lang="en-US" i="1" dirty="0"/>
          </a:p>
          <a:p>
            <a:pPr marL="224325" indent="-224325" algn="ctr"/>
            <a:r>
              <a:rPr lang="en-US" i="1" dirty="0"/>
              <a:t>Click to next slide.</a:t>
            </a:r>
          </a:p>
          <a:p>
            <a:pPr marL="224325" indent="-224325"/>
            <a:endParaRPr lang="en-US" dirty="0"/>
          </a:p>
          <a:p>
            <a:pPr marL="224325" indent="-224325"/>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4" name="Rectangle 4"/>
          <p:cNvSpPr>
            <a:spLocks noGrp="1" noChangeArrowheads="1"/>
          </p:cNvSpPr>
          <p:nvPr>
            <p:ph type="dt" sz="quarter"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26FECAE0-7AF8-4C68-AABE-92F9C3B3C17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0CD0C5-B7D0-403A-A224-D461876A686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08FEA8-B6EA-4AC7-9599-FB2B44DB31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AF785-2171-4FC9-B693-9513885457F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A0B354-A701-4201-94CE-815BADF7514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2F9702-2814-4CBC-B1B2-F97204F516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07FE457-0375-4DA3-8E25-875E2C786A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E5D1E2F-1522-4809-8F82-C781D2C974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90CAA49-A6A0-4672-9AED-E3CB0C6A99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2521C9-5958-4F38-9CB1-A48AB716C4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C82F39-DB30-460C-938E-EE31C831D38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9F1D906C-7E78-4F6C-B3DF-1C853AEAFEE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23.em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2.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21.emf"/><Relationship Id="rId5" Type="http://schemas.openxmlformats.org/officeDocument/2006/relationships/audio" Target="../media/audio3.wav"/><Relationship Id="rId15" Type="http://schemas.openxmlformats.org/officeDocument/2006/relationships/image" Target="../media/image25.png"/><Relationship Id="rId10" Type="http://schemas.openxmlformats.org/officeDocument/2006/relationships/image" Target="../media/image20.wmf"/><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audio" Target="../media/audio8.wav"/></Relationships>
</file>

<file path=ppt/slides/_rels/slide1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3.wmf"/><Relationship Id="rId4" Type="http://schemas.openxmlformats.org/officeDocument/2006/relationships/audio" Target="../media/audio10.wav"/></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audio" Target="../media/audio12.wav"/><Relationship Id="rId7"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audio" Target="../media/audio13.wav"/><Relationship Id="rId9" Type="http://schemas.openxmlformats.org/officeDocument/2006/relationships/image" Target="../media/image4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51.jpeg"/><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trademe.co.nz/Antiques-collectables/Banknotes/Other/auction-121246864.htm"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endParaRPr lang="en-US"/>
          </a:p>
        </p:txBody>
      </p:sp>
      <p:pic>
        <p:nvPicPr>
          <p:cNvPr id="2053" name="Picture 5" descr="56845241"/>
          <p:cNvPicPr>
            <a:picLocks noChangeAspect="1" noChangeArrowheads="1"/>
          </p:cNvPicPr>
          <p:nvPr/>
        </p:nvPicPr>
        <p:blipFill>
          <a:blip r:embed="rId2"/>
          <a:srcRect b="13934"/>
          <a:stretch>
            <a:fillRect/>
          </a:stretch>
        </p:blipFill>
        <p:spPr bwMode="auto">
          <a:xfrm>
            <a:off x="3962400" y="1524000"/>
            <a:ext cx="4191000" cy="2404672"/>
          </a:xfrm>
          <a:prstGeom prst="rect">
            <a:avLst/>
          </a:prstGeom>
          <a:noFill/>
        </p:spPr>
      </p:pic>
      <p:pic>
        <p:nvPicPr>
          <p:cNvPr id="2055" name="Picture 7" descr="circus acts cartoons, circus acts cartoon, circus acts picture, circus acts pictures, circus acts image, circus acts images, circus acts illustration, circus acts illustrations"/>
          <p:cNvPicPr>
            <a:picLocks noChangeAspect="1" noChangeArrowheads="1"/>
          </p:cNvPicPr>
          <p:nvPr/>
        </p:nvPicPr>
        <p:blipFill>
          <a:blip r:embed="rId3"/>
          <a:srcRect/>
          <a:stretch>
            <a:fillRect/>
          </a:stretch>
        </p:blipFill>
        <p:spPr bwMode="auto">
          <a:xfrm>
            <a:off x="685800" y="3276600"/>
            <a:ext cx="3067812" cy="3352800"/>
          </a:xfrm>
          <a:prstGeom prst="rect">
            <a:avLst/>
          </a:prstGeom>
          <a:noFill/>
        </p:spPr>
      </p:pic>
      <p:pic>
        <p:nvPicPr>
          <p:cNvPr id="2057" name="Picture 9" descr="Investigators-at-scene200"/>
          <p:cNvPicPr>
            <a:picLocks noChangeAspect="1" noChangeArrowheads="1"/>
          </p:cNvPicPr>
          <p:nvPr/>
        </p:nvPicPr>
        <p:blipFill>
          <a:blip r:embed="rId4"/>
          <a:srcRect r="3333"/>
          <a:stretch>
            <a:fillRect/>
          </a:stretch>
        </p:blipFill>
        <p:spPr bwMode="auto">
          <a:xfrm>
            <a:off x="1676400" y="1600200"/>
            <a:ext cx="1346679" cy="1470363"/>
          </a:xfrm>
          <a:prstGeom prst="rect">
            <a:avLst/>
          </a:prstGeom>
          <a:noFill/>
        </p:spPr>
      </p:pic>
      <p:pic>
        <p:nvPicPr>
          <p:cNvPr id="2059" name="Picture 11" descr="Crim11"/>
          <p:cNvPicPr>
            <a:picLocks noChangeAspect="1" noChangeArrowheads="1"/>
          </p:cNvPicPr>
          <p:nvPr/>
        </p:nvPicPr>
        <p:blipFill>
          <a:blip r:embed="rId5"/>
          <a:srcRect/>
          <a:stretch>
            <a:fillRect/>
          </a:stretch>
        </p:blipFill>
        <p:spPr bwMode="auto">
          <a:xfrm>
            <a:off x="5105400" y="4038600"/>
            <a:ext cx="3429000" cy="2571750"/>
          </a:xfrm>
          <a:prstGeom prst="rect">
            <a:avLst/>
          </a:prstGeom>
          <a:noFill/>
        </p:spPr>
      </p:pic>
      <p:sp>
        <p:nvSpPr>
          <p:cNvPr id="2050" name="Rectangle 2"/>
          <p:cNvSpPr>
            <a:spLocks noGrp="1" noChangeArrowheads="1"/>
          </p:cNvSpPr>
          <p:nvPr>
            <p:ph type="ctrTitle"/>
          </p:nvPr>
        </p:nvSpPr>
        <p:spPr>
          <a:xfrm>
            <a:off x="609600" y="304800"/>
            <a:ext cx="7772400" cy="1143000"/>
          </a:xfrm>
          <a:solidFill>
            <a:schemeClr val="bg1">
              <a:lumMod val="50000"/>
            </a:schemeClr>
          </a:solidFill>
        </p:spPr>
        <p:txBody>
          <a:bodyPr/>
          <a:lstStyle/>
          <a:p>
            <a:r>
              <a:rPr lang="en-US" b="1" dirty="0"/>
              <a:t>Crime Scene Searches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afterEffect">
                                  <p:stCondLst>
                                    <p:cond delay="0"/>
                                  </p:stCondLst>
                                  <p:iterate type="lt">
                                    <p:tmPct val="10000"/>
                                  </p:iterate>
                                  <p:childTnLst>
                                    <p:set>
                                      <p:cBhvr override="childStyle">
                                        <p:cTn id="6" dur="500" autoRev="1" fill="hold"/>
                                        <p:tgtEl>
                                          <p:spTgt spid="2050"/>
                                        </p:tgtEl>
                                        <p:attrNameLst>
                                          <p:attrName>style.color</p:attrName>
                                        </p:attrNameLst>
                                      </p:cBhvr>
                                      <p:to>
                                        <p:clrVal>
                                          <a:srgbClr val="FF66CC"/>
                                        </p:clrVal>
                                      </p:to>
                                    </p:set>
                                    <p:set>
                                      <p:cBhvr>
                                        <p:cTn id="7" dur="500" autoRev="1" fill="hold"/>
                                        <p:tgtEl>
                                          <p:spTgt spid="2050"/>
                                        </p:tgtEl>
                                        <p:attrNameLst>
                                          <p:attrName>fillcolor</p:attrName>
                                        </p:attrNameLst>
                                      </p:cBhvr>
                                      <p:to>
                                        <p:clrVal>
                                          <a:srgbClr val="FF66CC"/>
                                        </p:clrVal>
                                      </p:to>
                                    </p:set>
                                    <p:set>
                                      <p:cBhvr>
                                        <p:cTn id="8" dur="500" autoRev="1" fill="hold"/>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p>
        </p:txBody>
      </p:sp>
      <p:sp>
        <p:nvSpPr>
          <p:cNvPr id="11267" name="Rectangle 3"/>
          <p:cNvSpPr>
            <a:spLocks noGrp="1" noChangeArrowheads="1"/>
          </p:cNvSpPr>
          <p:nvPr>
            <p:ph type="body" idx="1"/>
          </p:nvPr>
        </p:nvSpPr>
        <p:spPr/>
        <p:txBody>
          <a:bodyPr/>
          <a:lstStyle/>
          <a:p>
            <a:endParaRPr lang="en-US"/>
          </a:p>
        </p:txBody>
      </p:sp>
      <p:pic>
        <p:nvPicPr>
          <p:cNvPr id="11269" name="Picture 5" descr="oklahoma5"/>
          <p:cNvPicPr>
            <a:picLocks noChangeAspect="1" noChangeArrowheads="1"/>
          </p:cNvPicPr>
          <p:nvPr/>
        </p:nvPicPr>
        <p:blipFill>
          <a:blip r:embed="rId2"/>
          <a:srcRect/>
          <a:stretch>
            <a:fillRect/>
          </a:stretch>
        </p:blipFill>
        <p:spPr bwMode="auto">
          <a:xfrm>
            <a:off x="304800" y="352425"/>
            <a:ext cx="8458200" cy="60975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39" name="Rectangle 3"/>
          <p:cNvSpPr>
            <a:spLocks noGrp="1" noChangeArrowheads="1"/>
          </p:cNvSpPr>
          <p:nvPr>
            <p:ph type="body" idx="1"/>
          </p:nvPr>
        </p:nvSpPr>
        <p:spPr/>
        <p:txBody>
          <a:bodyPr/>
          <a:lstStyle/>
          <a:p>
            <a:endParaRPr lang="en-US"/>
          </a:p>
        </p:txBody>
      </p:sp>
      <p:pic>
        <p:nvPicPr>
          <p:cNvPr id="14341" name="Picture 5" descr="crime-scene-body-in-trunk"/>
          <p:cNvPicPr>
            <a:picLocks noChangeAspect="1" noChangeArrowheads="1"/>
          </p:cNvPicPr>
          <p:nvPr/>
        </p:nvPicPr>
        <p:blipFill>
          <a:blip r:embed="rId2"/>
          <a:srcRect/>
          <a:stretch>
            <a:fillRect/>
          </a:stretch>
        </p:blipFill>
        <p:spPr bwMode="auto">
          <a:xfrm>
            <a:off x="304800" y="381000"/>
            <a:ext cx="8382000" cy="6286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3" name="Picture 25" descr="D:\Raster\Occupations\Cartoons\Photographer 6.tif"/>
          <p:cNvPicPr>
            <a:picLocks noChangeAspect="1" noChangeArrowheads="1"/>
          </p:cNvPicPr>
          <p:nvPr/>
        </p:nvPicPr>
        <p:blipFill>
          <a:blip r:embed="rId9"/>
          <a:srcRect/>
          <a:stretch>
            <a:fillRect/>
          </a:stretch>
        </p:blipFill>
        <p:spPr bwMode="auto">
          <a:xfrm>
            <a:off x="5257800" y="4648200"/>
            <a:ext cx="1250950" cy="1981200"/>
          </a:xfrm>
          <a:prstGeom prst="rect">
            <a:avLst/>
          </a:prstGeom>
          <a:noFill/>
        </p:spPr>
      </p:pic>
      <p:sp>
        <p:nvSpPr>
          <p:cNvPr id="2052" name="Text Box 4"/>
          <p:cNvSpPr txBox="1">
            <a:spLocks noChangeArrowheads="1"/>
          </p:cNvSpPr>
          <p:nvPr/>
        </p:nvSpPr>
        <p:spPr bwMode="auto">
          <a:xfrm>
            <a:off x="228600" y="1600200"/>
            <a:ext cx="2301875" cy="461665"/>
          </a:xfrm>
          <a:prstGeom prst="rect">
            <a:avLst/>
          </a:prstGeom>
          <a:noFill/>
          <a:ln w="9525">
            <a:noFill/>
            <a:miter lim="800000"/>
            <a:headEnd/>
            <a:tailEnd/>
          </a:ln>
          <a:effectLst/>
        </p:spPr>
        <p:txBody>
          <a:bodyPr>
            <a:spAutoFit/>
          </a:bodyPr>
          <a:lstStyle/>
          <a:p>
            <a:r>
              <a:rPr lang="en-US" sz="2400" dirty="0">
                <a:effectLst>
                  <a:outerShdw blurRad="38100" dist="38100" dir="2700000" algn="tl">
                    <a:srgbClr val="000000">
                      <a:alpha val="43137"/>
                    </a:srgbClr>
                  </a:outerShdw>
                </a:effectLst>
                <a:latin typeface="Comic Sans MS" pitchFamily="66" charset="0"/>
              </a:rPr>
              <a:t>How about . . . </a:t>
            </a:r>
          </a:p>
        </p:txBody>
      </p:sp>
      <p:sp>
        <p:nvSpPr>
          <p:cNvPr id="2055" name="Text Box 7"/>
          <p:cNvSpPr txBox="1">
            <a:spLocks noChangeArrowheads="1"/>
          </p:cNvSpPr>
          <p:nvPr/>
        </p:nvSpPr>
        <p:spPr bwMode="auto">
          <a:xfrm>
            <a:off x="4114800" y="5257800"/>
            <a:ext cx="1130300" cy="457200"/>
          </a:xfrm>
          <a:prstGeom prst="rect">
            <a:avLst/>
          </a:prstGeom>
          <a:noFill/>
          <a:ln w="9525">
            <a:noFill/>
            <a:miter lim="800000"/>
            <a:headEnd/>
            <a:tailEnd/>
          </a:ln>
          <a:effectLst/>
        </p:spPr>
        <p:txBody>
          <a:bodyPr wrap="none">
            <a:spAutoFit/>
          </a:bodyPr>
          <a:lstStyle/>
          <a:p>
            <a:r>
              <a:rPr lang="en-US" sz="2400" dirty="0">
                <a:effectLst>
                  <a:outerShdw blurRad="38100" dist="38100" dir="2700000" algn="tl">
                    <a:srgbClr val="000000">
                      <a:alpha val="43137"/>
                    </a:srgbClr>
                  </a:outerShdw>
                </a:effectLst>
                <a:latin typeface="Comic Sans MS" pitchFamily="66" charset="0"/>
              </a:rPr>
              <a:t>Photos</a:t>
            </a:r>
            <a:endParaRPr lang="en-US" sz="2400" dirty="0">
              <a:effectLst>
                <a:outerShdw blurRad="38100" dist="38100" dir="2700000" algn="tl">
                  <a:srgbClr val="000000">
                    <a:alpha val="43137"/>
                  </a:srgbClr>
                </a:outerShdw>
              </a:effectLst>
            </a:endParaRPr>
          </a:p>
        </p:txBody>
      </p:sp>
      <p:sp>
        <p:nvSpPr>
          <p:cNvPr id="2057" name="Text Box 9"/>
          <p:cNvSpPr txBox="1">
            <a:spLocks noChangeArrowheads="1"/>
          </p:cNvSpPr>
          <p:nvPr/>
        </p:nvSpPr>
        <p:spPr bwMode="auto">
          <a:xfrm>
            <a:off x="5334000" y="1752600"/>
            <a:ext cx="1418978" cy="461665"/>
          </a:xfrm>
          <a:prstGeom prst="rect">
            <a:avLst/>
          </a:prstGeom>
          <a:noFill/>
          <a:ln w="9525">
            <a:noFill/>
            <a:miter lim="800000"/>
            <a:headEnd/>
            <a:tailEnd/>
          </a:ln>
          <a:effectLst/>
        </p:spPr>
        <p:txBody>
          <a:bodyPr wrap="none">
            <a:spAutoFit/>
          </a:bodyPr>
          <a:lstStyle/>
          <a:p>
            <a:r>
              <a:rPr lang="en-US" sz="2400" dirty="0">
                <a:effectLst>
                  <a:outerShdw blurRad="38100" dist="38100" dir="2700000" algn="tl">
                    <a:srgbClr val="000000">
                      <a:alpha val="43137"/>
                    </a:srgbClr>
                  </a:outerShdw>
                </a:effectLst>
                <a:latin typeface="Comic Sans MS" pitchFamily="66" charset="0"/>
              </a:rPr>
              <a:t>Receipts</a:t>
            </a:r>
            <a:endParaRPr lang="en-US" sz="2400" dirty="0">
              <a:effectLst>
                <a:outerShdw blurRad="38100" dist="38100" dir="2700000" algn="tl">
                  <a:srgbClr val="000000">
                    <a:alpha val="43137"/>
                  </a:srgbClr>
                </a:outerShdw>
              </a:effectLst>
            </a:endParaRPr>
          </a:p>
        </p:txBody>
      </p:sp>
      <p:sp>
        <p:nvSpPr>
          <p:cNvPr id="2058" name="Text Box 10"/>
          <p:cNvSpPr txBox="1">
            <a:spLocks noChangeArrowheads="1"/>
          </p:cNvSpPr>
          <p:nvPr/>
        </p:nvSpPr>
        <p:spPr bwMode="auto">
          <a:xfrm>
            <a:off x="6019800" y="3140075"/>
            <a:ext cx="2895600" cy="830997"/>
          </a:xfrm>
          <a:prstGeom prst="rect">
            <a:avLst/>
          </a:prstGeom>
          <a:noFill/>
          <a:ln w="9525">
            <a:noFill/>
            <a:miter lim="800000"/>
            <a:headEnd/>
            <a:tailEnd/>
          </a:ln>
          <a:effectLst/>
        </p:spPr>
        <p:txBody>
          <a:bodyPr>
            <a:spAutoFit/>
          </a:bodyPr>
          <a:lstStyle/>
          <a:p>
            <a:r>
              <a:rPr lang="en-US" sz="2400" dirty="0" smtClean="0">
                <a:effectLst>
                  <a:outerShdw blurRad="38100" dist="38100" dir="2700000" algn="tl">
                    <a:srgbClr val="000000">
                      <a:alpha val="43137"/>
                    </a:srgbClr>
                  </a:outerShdw>
                </a:effectLst>
                <a:latin typeface="Comic Sans MS" pitchFamily="66" charset="0"/>
              </a:rPr>
              <a:t>Letters sent home </a:t>
            </a:r>
            <a:r>
              <a:rPr lang="en-US" sz="2400" dirty="0">
                <a:effectLst>
                  <a:outerShdw blurRad="38100" dist="38100" dir="2700000" algn="tl">
                    <a:srgbClr val="000000">
                      <a:alpha val="43137"/>
                    </a:srgbClr>
                  </a:outerShdw>
                </a:effectLst>
                <a:latin typeface="Comic Sans MS" pitchFamily="66" charset="0"/>
              </a:rPr>
              <a:t>from teachers</a:t>
            </a:r>
          </a:p>
        </p:txBody>
      </p:sp>
      <p:sp>
        <p:nvSpPr>
          <p:cNvPr id="2059" name="Text Box 11"/>
          <p:cNvSpPr txBox="1">
            <a:spLocks noChangeArrowheads="1"/>
          </p:cNvSpPr>
          <p:nvPr/>
        </p:nvSpPr>
        <p:spPr bwMode="auto">
          <a:xfrm>
            <a:off x="1984375" y="4114800"/>
            <a:ext cx="2359025" cy="457200"/>
          </a:xfrm>
          <a:prstGeom prst="rect">
            <a:avLst/>
          </a:prstGeom>
          <a:noFill/>
          <a:ln w="9525">
            <a:noFill/>
            <a:miter lim="800000"/>
            <a:headEnd/>
            <a:tailEnd/>
          </a:ln>
          <a:effectLst/>
        </p:spPr>
        <p:txBody>
          <a:bodyPr wrap="none">
            <a:spAutoFit/>
          </a:bodyPr>
          <a:lstStyle/>
          <a:p>
            <a:r>
              <a:rPr lang="en-US" sz="2400" dirty="0">
                <a:effectLst>
                  <a:outerShdw blurRad="38100" dist="38100" dir="2700000" algn="tl">
                    <a:srgbClr val="000000">
                      <a:alpha val="43137"/>
                    </a:srgbClr>
                  </a:outerShdw>
                </a:effectLst>
                <a:latin typeface="Comic Sans MS" pitchFamily="66" charset="0"/>
              </a:rPr>
              <a:t>Computer disks</a:t>
            </a:r>
          </a:p>
        </p:txBody>
      </p:sp>
      <p:sp>
        <p:nvSpPr>
          <p:cNvPr id="2060" name="Text Box 12"/>
          <p:cNvSpPr txBox="1">
            <a:spLocks noChangeArrowheads="1"/>
          </p:cNvSpPr>
          <p:nvPr/>
        </p:nvSpPr>
        <p:spPr bwMode="auto">
          <a:xfrm>
            <a:off x="228600" y="4648200"/>
            <a:ext cx="1736725" cy="457200"/>
          </a:xfrm>
          <a:prstGeom prst="rect">
            <a:avLst/>
          </a:prstGeom>
          <a:noFill/>
          <a:ln w="9525">
            <a:noFill/>
            <a:miter lim="800000"/>
            <a:headEnd/>
            <a:tailEnd/>
          </a:ln>
          <a:effectLst/>
        </p:spPr>
        <p:txBody>
          <a:bodyPr wrap="none">
            <a:spAutoFit/>
          </a:bodyPr>
          <a:lstStyle/>
          <a:p>
            <a:r>
              <a:rPr lang="en-US" sz="2400" dirty="0">
                <a:effectLst>
                  <a:outerShdw blurRad="38100" dist="38100" dir="2700000" algn="tl">
                    <a:srgbClr val="000000">
                      <a:alpha val="43137"/>
                    </a:srgbClr>
                  </a:outerShdw>
                </a:effectLst>
                <a:latin typeface="Comic Sans MS" pitchFamily="66" charset="0"/>
              </a:rPr>
              <a:t>Underwear</a:t>
            </a:r>
          </a:p>
        </p:txBody>
      </p:sp>
      <p:sp>
        <p:nvSpPr>
          <p:cNvPr id="2064" name="Text Box 16"/>
          <p:cNvSpPr txBox="1">
            <a:spLocks noChangeArrowheads="1"/>
          </p:cNvSpPr>
          <p:nvPr/>
        </p:nvSpPr>
        <p:spPr bwMode="auto">
          <a:xfrm>
            <a:off x="228600" y="304800"/>
            <a:ext cx="7239000" cy="1785104"/>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rgbClr val="FFC000"/>
                </a:solidFill>
                <a:latin typeface="News Gothic MT" pitchFamily="34" charset="0"/>
              </a:rPr>
              <a:t>Think </a:t>
            </a:r>
            <a:r>
              <a:rPr lang="en-US" sz="2000" b="1" dirty="0">
                <a:solidFill>
                  <a:srgbClr val="FFC000"/>
                </a:solidFill>
                <a:latin typeface="News Gothic MT" pitchFamily="34" charset="0"/>
              </a:rPr>
              <a:t>about this </a:t>
            </a:r>
            <a:r>
              <a:rPr lang="en-US" sz="2000" b="1" dirty="0" smtClean="0">
                <a:solidFill>
                  <a:srgbClr val="FFC000"/>
                </a:solidFill>
                <a:latin typeface="News Gothic MT" pitchFamily="34" charset="0"/>
              </a:rPr>
              <a:t>question:  </a:t>
            </a:r>
          </a:p>
          <a:p>
            <a:pPr>
              <a:spcBef>
                <a:spcPct val="50000"/>
              </a:spcBef>
            </a:pPr>
            <a:r>
              <a:rPr lang="en-US" sz="2400" b="1" dirty="0" smtClean="0">
                <a:solidFill>
                  <a:schemeClr val="tx2">
                    <a:lumMod val="75000"/>
                  </a:schemeClr>
                </a:solidFill>
                <a:effectLst>
                  <a:outerShdw blurRad="38100" dist="38100" dir="2700000" algn="tl">
                    <a:srgbClr val="000000">
                      <a:alpha val="43137"/>
                    </a:srgbClr>
                  </a:outerShdw>
                </a:effectLst>
                <a:latin typeface="News Gothic MT" pitchFamily="34" charset="0"/>
              </a:rPr>
              <a:t>Are there things you throw away that you and your family would not like everyone to see?</a:t>
            </a:r>
          </a:p>
          <a:p>
            <a:pPr>
              <a:spcBef>
                <a:spcPct val="50000"/>
              </a:spcBef>
            </a:pPr>
            <a:endParaRPr lang="en-US" sz="2000" b="1" dirty="0">
              <a:solidFill>
                <a:srgbClr val="FFC000"/>
              </a:solidFill>
              <a:latin typeface="News Gothic MT" pitchFamily="34" charset="0"/>
            </a:endParaRPr>
          </a:p>
        </p:txBody>
      </p:sp>
      <p:pic>
        <p:nvPicPr>
          <p:cNvPr id="2065" name="Picture 17" descr="D:\Clip Art\Household\Cleaning\Trash Can - Full.wmf"/>
          <p:cNvPicPr>
            <a:picLocks noChangeAspect="1" noChangeArrowheads="1"/>
          </p:cNvPicPr>
          <p:nvPr/>
        </p:nvPicPr>
        <p:blipFill>
          <a:blip r:embed="rId10"/>
          <a:srcRect/>
          <a:stretch>
            <a:fillRect/>
          </a:stretch>
        </p:blipFill>
        <p:spPr bwMode="auto">
          <a:xfrm>
            <a:off x="6731000" y="4084638"/>
            <a:ext cx="2336800" cy="2697162"/>
          </a:xfrm>
          <a:prstGeom prst="rect">
            <a:avLst/>
          </a:prstGeom>
          <a:noFill/>
        </p:spPr>
      </p:pic>
      <p:pic>
        <p:nvPicPr>
          <p:cNvPr id="2068" name="Picture 20" descr="D:\Clip Art\Clothing &amp; Accessories\Clothing &amp; Fashion (A - R)\Boxers.wmf"/>
          <p:cNvPicPr>
            <a:picLocks noChangeAspect="1" noChangeArrowheads="1"/>
          </p:cNvPicPr>
          <p:nvPr/>
        </p:nvPicPr>
        <p:blipFill>
          <a:blip r:embed="rId11"/>
          <a:srcRect/>
          <a:stretch>
            <a:fillRect/>
          </a:stretch>
        </p:blipFill>
        <p:spPr bwMode="auto">
          <a:xfrm>
            <a:off x="762000" y="5105400"/>
            <a:ext cx="1649413" cy="1355725"/>
          </a:xfrm>
          <a:prstGeom prst="rect">
            <a:avLst/>
          </a:prstGeom>
          <a:noFill/>
        </p:spPr>
      </p:pic>
      <p:sp>
        <p:nvSpPr>
          <p:cNvPr id="2054" name="Text Box 6"/>
          <p:cNvSpPr txBox="1">
            <a:spLocks noChangeArrowheads="1"/>
          </p:cNvSpPr>
          <p:nvPr/>
        </p:nvSpPr>
        <p:spPr bwMode="auto">
          <a:xfrm>
            <a:off x="304800" y="2362200"/>
            <a:ext cx="1914525" cy="457200"/>
          </a:xfrm>
          <a:prstGeom prst="rect">
            <a:avLst/>
          </a:prstGeom>
          <a:noFill/>
          <a:ln w="9525">
            <a:noFill/>
            <a:miter lim="800000"/>
            <a:headEnd/>
            <a:tailEnd/>
          </a:ln>
          <a:effectLst/>
        </p:spPr>
        <p:txBody>
          <a:bodyPr wrap="none">
            <a:spAutoFit/>
          </a:bodyPr>
          <a:lstStyle/>
          <a:p>
            <a:r>
              <a:rPr lang="en-US" sz="2400" dirty="0">
                <a:effectLst>
                  <a:outerShdw blurRad="38100" dist="38100" dir="2700000" algn="tl">
                    <a:srgbClr val="000000">
                      <a:alpha val="43137"/>
                    </a:srgbClr>
                  </a:outerShdw>
                </a:effectLst>
                <a:latin typeface="Comic Sans MS" pitchFamily="66" charset="0"/>
              </a:rPr>
              <a:t>Love letters</a:t>
            </a:r>
            <a:endParaRPr lang="en-US" sz="2400" dirty="0">
              <a:effectLst>
                <a:outerShdw blurRad="38100" dist="38100" dir="2700000" algn="tl">
                  <a:srgbClr val="000000">
                    <a:alpha val="43137"/>
                  </a:srgbClr>
                </a:outerShdw>
              </a:effectLst>
            </a:endParaRPr>
          </a:p>
        </p:txBody>
      </p:sp>
      <p:pic>
        <p:nvPicPr>
          <p:cNvPr id="2070" name="Picture 22" descr="D:\Clip Art\Holidays\Valentine's Day (He - Z)\Valentine 5.wmf"/>
          <p:cNvPicPr>
            <a:picLocks noChangeAspect="1" noChangeArrowheads="1"/>
          </p:cNvPicPr>
          <p:nvPr/>
        </p:nvPicPr>
        <p:blipFill>
          <a:blip r:embed="rId12"/>
          <a:srcRect/>
          <a:stretch>
            <a:fillRect/>
          </a:stretch>
        </p:blipFill>
        <p:spPr bwMode="auto">
          <a:xfrm>
            <a:off x="2084388" y="1828800"/>
            <a:ext cx="1725612" cy="1677988"/>
          </a:xfrm>
          <a:prstGeom prst="rect">
            <a:avLst/>
          </a:prstGeom>
          <a:noFill/>
        </p:spPr>
      </p:pic>
      <p:pic>
        <p:nvPicPr>
          <p:cNvPr id="2071" name="Picture 23" descr="D:\Clip Art\Education &amp; Schools\General\Report Card.wmf"/>
          <p:cNvPicPr>
            <a:picLocks noChangeAspect="1" noChangeArrowheads="1"/>
          </p:cNvPicPr>
          <p:nvPr/>
        </p:nvPicPr>
        <p:blipFill>
          <a:blip r:embed="rId13"/>
          <a:srcRect/>
          <a:stretch>
            <a:fillRect/>
          </a:stretch>
        </p:blipFill>
        <p:spPr bwMode="auto">
          <a:xfrm>
            <a:off x="4832350" y="2590800"/>
            <a:ext cx="1111250" cy="1660525"/>
          </a:xfrm>
          <a:prstGeom prst="rect">
            <a:avLst/>
          </a:prstGeom>
          <a:noFill/>
        </p:spPr>
      </p:pic>
      <p:pic>
        <p:nvPicPr>
          <p:cNvPr id="2074" name="Picture 26" descr="M:\Clip Art\Computers\Cartoons (D - Z)\Disks 5.wmf"/>
          <p:cNvPicPr>
            <a:picLocks noChangeAspect="1" noChangeArrowheads="1"/>
          </p:cNvPicPr>
          <p:nvPr/>
        </p:nvPicPr>
        <p:blipFill>
          <a:blip r:embed="rId14"/>
          <a:srcRect/>
          <a:stretch>
            <a:fillRect/>
          </a:stretch>
        </p:blipFill>
        <p:spPr bwMode="auto">
          <a:xfrm>
            <a:off x="2819400" y="4600575"/>
            <a:ext cx="1344613" cy="1114425"/>
          </a:xfrm>
          <a:prstGeom prst="rect">
            <a:avLst/>
          </a:prstGeom>
          <a:noFill/>
        </p:spPr>
      </p:pic>
      <p:pic>
        <p:nvPicPr>
          <p:cNvPr id="2075" name="Picture 27" descr="M:\Raster\Business\Cartoons (G - Z)\Paper 1.tif"/>
          <p:cNvPicPr>
            <a:picLocks noChangeAspect="1" noChangeArrowheads="1"/>
          </p:cNvPicPr>
          <p:nvPr/>
        </p:nvPicPr>
        <p:blipFill>
          <a:blip r:embed="rId15"/>
          <a:srcRect/>
          <a:stretch>
            <a:fillRect/>
          </a:stretch>
        </p:blipFill>
        <p:spPr bwMode="auto">
          <a:xfrm>
            <a:off x="6934200" y="1447800"/>
            <a:ext cx="1235075" cy="1543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box(out)">
                                      <p:cBhvr>
                                        <p:cTn id="7" dur="500"/>
                                        <p:tgtEl>
                                          <p:spTgt spid="2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ox(out)">
                                      <p:cBhvr>
                                        <p:cTn id="12" dur="500"/>
                                        <p:tgtEl>
                                          <p:spTgt spid="2054"/>
                                        </p:tgtEl>
                                      </p:cBhvr>
                                    </p:animEffect>
                                  </p:childTnLst>
                                  <p:subTnLst>
                                    <p:audio>
                                      <p:cMediaNode>
                                        <p:cTn display="0" masterRel="sameClick">
                                          <p:stCondLst>
                                            <p:cond evt="begin" delay="0">
                                              <p:tn val="10"/>
                                            </p:cond>
                                          </p:stCondLst>
                                          <p:endCondLst>
                                            <p:cond evt="onStopAudio" delay="0">
                                              <p:tgtEl>
                                                <p:sldTgt/>
                                              </p:tgtEl>
                                            </p:cond>
                                          </p:endCondLst>
                                        </p:cTn>
                                        <p:tgtEl>
                                          <p:sndTgt r:embed="rId3" name="kiss.wav"/>
                                        </p:tgtEl>
                                      </p:cMediaNode>
                                    </p:audio>
                                  </p:sub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2070"/>
                                        </p:tgtEl>
                                        <p:attrNameLst>
                                          <p:attrName>style.visibility</p:attrName>
                                        </p:attrNameLst>
                                      </p:cBhvr>
                                      <p:to>
                                        <p:strVal val="visible"/>
                                      </p:to>
                                    </p:set>
                                    <p:animEffect transition="in" filter="slide(fromLeft)">
                                      <p:cBhvr>
                                        <p:cTn id="16" dur="500"/>
                                        <p:tgtEl>
                                          <p:spTgt spid="207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2057">
                                            <p:txEl>
                                              <p:pRg st="0" end="0"/>
                                            </p:txEl>
                                          </p:spTgt>
                                        </p:tgtEl>
                                        <p:attrNameLst>
                                          <p:attrName>style.visibility</p:attrName>
                                        </p:attrNameLst>
                                      </p:cBhvr>
                                      <p:to>
                                        <p:strVal val="visible"/>
                                      </p:to>
                                    </p:set>
                                    <p:animEffect transition="in" filter="box(out)">
                                      <p:cBhvr>
                                        <p:cTn id="21" dur="500"/>
                                        <p:tgtEl>
                                          <p:spTgt spid="2057">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4" name="chaching.wav"/>
                                        </p:tgtEl>
                                      </p:cMediaNode>
                                    </p:audio>
                                  </p:sub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20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071"/>
                                        </p:tgtEl>
                                        <p:attrNameLst>
                                          <p:attrName>style.visibility</p:attrName>
                                        </p:attrNameLst>
                                      </p:cBhvr>
                                      <p:to>
                                        <p:strVal val="visible"/>
                                      </p:to>
                                    </p:set>
                                    <p:anim calcmode="lin" valueType="num">
                                      <p:cBhvr additive="base">
                                        <p:cTn id="29" dur="500" fill="hold"/>
                                        <p:tgtEl>
                                          <p:spTgt spid="2071"/>
                                        </p:tgtEl>
                                        <p:attrNameLst>
                                          <p:attrName>ppt_x</p:attrName>
                                        </p:attrNameLst>
                                      </p:cBhvr>
                                      <p:tavLst>
                                        <p:tav tm="0">
                                          <p:val>
                                            <p:strVal val="1+#ppt_w/2"/>
                                          </p:val>
                                        </p:tav>
                                        <p:tav tm="100000">
                                          <p:val>
                                            <p:strVal val="#ppt_x"/>
                                          </p:val>
                                        </p:tav>
                                      </p:tavLst>
                                    </p:anim>
                                    <p:anim calcmode="lin" valueType="num">
                                      <p:cBhvr additive="base">
                                        <p:cTn id="30" dur="500" fill="hold"/>
                                        <p:tgtEl>
                                          <p:spTgt spid="20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WHOOSH.WAV" builtIn="1"/>
                                        </p:tgtEl>
                                      </p:cMediaNode>
                                    </p:audio>
                                  </p:subTnLst>
                                </p:cTn>
                              </p:par>
                            </p:childTnLst>
                          </p:cTn>
                        </p:par>
                        <p:par>
                          <p:cTn id="31" fill="hold">
                            <p:stCondLst>
                              <p:cond delay="500"/>
                            </p:stCondLst>
                            <p:childTnLst>
                              <p:par>
                                <p:cTn id="32" presetID="4" presetClass="entr" presetSubtype="32" fill="hold" grpId="0" nodeType="afterEffect">
                                  <p:stCondLst>
                                    <p:cond delay="0"/>
                                  </p:stCondLst>
                                  <p:childTnLst>
                                    <p:set>
                                      <p:cBhvr>
                                        <p:cTn id="33" dur="1" fill="hold">
                                          <p:stCondLst>
                                            <p:cond delay="0"/>
                                          </p:stCondLst>
                                        </p:cTn>
                                        <p:tgtEl>
                                          <p:spTgt spid="2058">
                                            <p:txEl>
                                              <p:pRg st="0" end="0"/>
                                            </p:txEl>
                                          </p:spTgt>
                                        </p:tgtEl>
                                        <p:attrNameLst>
                                          <p:attrName>style.visibility</p:attrName>
                                        </p:attrNameLst>
                                      </p:cBhvr>
                                      <p:to>
                                        <p:strVal val="visible"/>
                                      </p:to>
                                    </p:set>
                                    <p:animEffect transition="in" filter="box(out)">
                                      <p:cBhvr>
                                        <p:cTn id="34" dur="500"/>
                                        <p:tgtEl>
                                          <p:spTgt spid="205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2059">
                                            <p:txEl>
                                              <p:pRg st="0" end="0"/>
                                            </p:txEl>
                                          </p:spTgt>
                                        </p:tgtEl>
                                        <p:attrNameLst>
                                          <p:attrName>style.visibility</p:attrName>
                                        </p:attrNameLst>
                                      </p:cBhvr>
                                      <p:to>
                                        <p:strVal val="visible"/>
                                      </p:to>
                                    </p:set>
                                    <p:animEffect transition="in" filter="box(out)">
                                      <p:cBhvr>
                                        <p:cTn id="39" dur="500"/>
                                        <p:tgtEl>
                                          <p:spTgt spid="2059">
                                            <p:txEl>
                                              <p:pRg st="0" end="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6" name="computerbeep3.wav"/>
                                        </p:tgtEl>
                                      </p:cMediaNode>
                                    </p:audio>
                                  </p:sub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499"/>
                                          </p:stCondLst>
                                        </p:cTn>
                                        <p:tgtEl>
                                          <p:spTgt spid="20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060">
                                            <p:txEl>
                                              <p:pRg st="0" end="0"/>
                                            </p:txEl>
                                          </p:spTgt>
                                        </p:tgtEl>
                                        <p:attrNameLst>
                                          <p:attrName>style.visibility</p:attrName>
                                        </p:attrNameLst>
                                      </p:cBhvr>
                                      <p:to>
                                        <p:strVal val="visible"/>
                                      </p:to>
                                    </p:set>
                                    <p:animEffect transition="in" filter="box(out)">
                                      <p:cBhvr>
                                        <p:cTn id="47" dur="500"/>
                                        <p:tgtEl>
                                          <p:spTgt spid="2060">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7" name="laughcartoon.wav"/>
                                        </p:tgtEl>
                                      </p:cMediaNode>
                                    </p:audio>
                                  </p:subTnLst>
                                </p:cTn>
                              </p:par>
                            </p:childTnLst>
                          </p:cTn>
                        </p:par>
                        <p:par>
                          <p:cTn id="48" fill="hold">
                            <p:stCondLst>
                              <p:cond delay="500"/>
                            </p:stCondLst>
                            <p:childTnLst>
                              <p:par>
                                <p:cTn id="49" presetID="2" presetClass="entr" presetSubtype="8" fill="hold" nodeType="afterEffect">
                                  <p:stCondLst>
                                    <p:cond delay="0"/>
                                  </p:stCondLst>
                                  <p:childTnLst>
                                    <p:set>
                                      <p:cBhvr>
                                        <p:cTn id="50" dur="1" fill="hold">
                                          <p:stCondLst>
                                            <p:cond delay="0"/>
                                          </p:stCondLst>
                                        </p:cTn>
                                        <p:tgtEl>
                                          <p:spTgt spid="2068"/>
                                        </p:tgtEl>
                                        <p:attrNameLst>
                                          <p:attrName>style.visibility</p:attrName>
                                        </p:attrNameLst>
                                      </p:cBhvr>
                                      <p:to>
                                        <p:strVal val="visible"/>
                                      </p:to>
                                    </p:set>
                                    <p:anim calcmode="lin" valueType="num">
                                      <p:cBhvr additive="base">
                                        <p:cTn id="51" dur="500" fill="hold"/>
                                        <p:tgtEl>
                                          <p:spTgt spid="2068"/>
                                        </p:tgtEl>
                                        <p:attrNameLst>
                                          <p:attrName>ppt_x</p:attrName>
                                        </p:attrNameLst>
                                      </p:cBhvr>
                                      <p:tavLst>
                                        <p:tav tm="0">
                                          <p:val>
                                            <p:strVal val="0-#ppt_w/2"/>
                                          </p:val>
                                        </p:tav>
                                        <p:tav tm="100000">
                                          <p:val>
                                            <p:strVal val="#ppt_x"/>
                                          </p:val>
                                        </p:tav>
                                      </p:tavLst>
                                    </p:anim>
                                    <p:anim calcmode="lin" valueType="num">
                                      <p:cBhvr additive="base">
                                        <p:cTn id="52" dur="500" fill="hold"/>
                                        <p:tgtEl>
                                          <p:spTgt spid="206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2055">
                                            <p:txEl>
                                              <p:pRg st="0" end="0"/>
                                            </p:txEl>
                                          </p:spTgt>
                                        </p:tgtEl>
                                        <p:attrNameLst>
                                          <p:attrName>style.visibility</p:attrName>
                                        </p:attrNameLst>
                                      </p:cBhvr>
                                      <p:to>
                                        <p:strVal val="visible"/>
                                      </p:to>
                                    </p:set>
                                    <p:animEffect transition="in" filter="box(out)">
                                      <p:cBhvr>
                                        <p:cTn id="57" dur="500"/>
                                        <p:tgtEl>
                                          <p:spTgt spid="2055">
                                            <p:txEl>
                                              <p:pRg st="0" end="0"/>
                                            </p:txEl>
                                          </p:spTgt>
                                        </p:tgtEl>
                                      </p:cBhvr>
                                    </p:animEffect>
                                  </p:childTnLst>
                                </p:cTn>
                              </p:par>
                            </p:childTnLst>
                          </p:cTn>
                        </p:par>
                        <p:par>
                          <p:cTn id="58" fill="hold">
                            <p:stCondLst>
                              <p:cond delay="500"/>
                            </p:stCondLst>
                            <p:childTnLst>
                              <p:par>
                                <p:cTn id="59" presetID="2" presetClass="entr" presetSubtype="8" fill="hold" nodeType="afterEffect">
                                  <p:stCondLst>
                                    <p:cond delay="0"/>
                                  </p:stCondLst>
                                  <p:childTnLst>
                                    <p:set>
                                      <p:cBhvr>
                                        <p:cTn id="60" dur="1" fill="hold">
                                          <p:stCondLst>
                                            <p:cond delay="0"/>
                                          </p:stCondLst>
                                        </p:cTn>
                                        <p:tgtEl>
                                          <p:spTgt spid="2073"/>
                                        </p:tgtEl>
                                        <p:attrNameLst>
                                          <p:attrName>style.visibility</p:attrName>
                                        </p:attrNameLst>
                                      </p:cBhvr>
                                      <p:to>
                                        <p:strVal val="visible"/>
                                      </p:to>
                                    </p:set>
                                    <p:anim calcmode="lin" valueType="num">
                                      <p:cBhvr additive="base">
                                        <p:cTn id="61" dur="500" fill="hold"/>
                                        <p:tgtEl>
                                          <p:spTgt spid="2073"/>
                                        </p:tgtEl>
                                        <p:attrNameLst>
                                          <p:attrName>ppt_x</p:attrName>
                                        </p:attrNameLst>
                                      </p:cBhvr>
                                      <p:tavLst>
                                        <p:tav tm="0">
                                          <p:val>
                                            <p:strVal val="0-#ppt_w/2"/>
                                          </p:val>
                                        </p:tav>
                                        <p:tav tm="100000">
                                          <p:val>
                                            <p:strVal val="#ppt_x"/>
                                          </p:val>
                                        </p:tav>
                                      </p:tavLst>
                                    </p:anim>
                                    <p:anim calcmode="lin" valueType="num">
                                      <p:cBhvr additive="base">
                                        <p:cTn id="62" dur="500" fill="hold"/>
                                        <p:tgtEl>
                                          <p:spTgt spid="20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8"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autoUpdateAnimBg="0"/>
      <p:bldP spid="2055" grpId="0" build="p" autoUpdateAnimBg="0"/>
      <p:bldP spid="2057" grpId="0" build="p" autoUpdateAnimBg="0"/>
      <p:bldP spid="2058" grpId="0" build="p" autoUpdateAnimBg="0" advAuto="0"/>
      <p:bldP spid="2059" grpId="0" build="p" autoUpdateAnimBg="0"/>
      <p:bldP spid="2060" grpId="0" build="p" autoUpdateAnimBg="0"/>
      <p:bldP spid="205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33400" y="152400"/>
            <a:ext cx="8077200" cy="1384995"/>
          </a:xfrm>
          <a:prstGeom prst="rect">
            <a:avLst/>
          </a:prstGeom>
          <a:solidFill>
            <a:srgbClr val="002060"/>
          </a:solidFill>
          <a:ln w="9525">
            <a:noFill/>
            <a:miter lim="800000"/>
            <a:headEnd/>
            <a:tailEnd/>
          </a:ln>
          <a:effectLst/>
        </p:spPr>
        <p:txBody>
          <a:bodyPr>
            <a:spAutoFit/>
          </a:bodyPr>
          <a:lstStyle/>
          <a:p>
            <a:pPr algn="ctr"/>
            <a:r>
              <a:rPr lang="en-US" sz="2800" dirty="0" smtClean="0">
                <a:solidFill>
                  <a:srgbClr val="FFFF00"/>
                </a:solidFill>
                <a:effectLst>
                  <a:outerShdw blurRad="38100" dist="38100" dir="2700000" algn="tl">
                    <a:srgbClr val="000000">
                      <a:alpha val="43137"/>
                    </a:srgbClr>
                  </a:outerShdw>
                </a:effectLst>
                <a:latin typeface="Tahoma" pitchFamily="34" charset="0"/>
              </a:rPr>
              <a:t>There is a very important case that went to the </a:t>
            </a:r>
            <a:r>
              <a:rPr lang="en-US" sz="2800" dirty="0">
                <a:solidFill>
                  <a:srgbClr val="FFFF00"/>
                </a:solidFill>
                <a:effectLst>
                  <a:outerShdw blurRad="38100" dist="38100" dir="2700000" algn="tl">
                    <a:srgbClr val="000000">
                      <a:alpha val="43137"/>
                    </a:srgbClr>
                  </a:outerShdw>
                </a:effectLst>
                <a:latin typeface="Tahoma" pitchFamily="34" charset="0"/>
              </a:rPr>
              <a:t>U.S. Supreme </a:t>
            </a:r>
            <a:r>
              <a:rPr lang="en-US" sz="2800" dirty="0" smtClean="0">
                <a:solidFill>
                  <a:srgbClr val="FFFF00"/>
                </a:solidFill>
                <a:effectLst>
                  <a:outerShdw blurRad="38100" dist="38100" dir="2700000" algn="tl">
                    <a:srgbClr val="000000">
                      <a:alpha val="43137"/>
                    </a:srgbClr>
                  </a:outerShdw>
                </a:effectLst>
                <a:latin typeface="Tahoma" pitchFamily="34" charset="0"/>
              </a:rPr>
              <a:t>Court concerning searches.  </a:t>
            </a:r>
            <a:r>
              <a:rPr lang="en-US" sz="2800" dirty="0">
                <a:solidFill>
                  <a:srgbClr val="FFFF00"/>
                </a:solidFill>
                <a:effectLst>
                  <a:outerShdw blurRad="38100" dist="38100" dir="2700000" algn="tl">
                    <a:srgbClr val="000000">
                      <a:alpha val="43137"/>
                    </a:srgbClr>
                  </a:outerShdw>
                </a:effectLst>
                <a:latin typeface="Tahoma" pitchFamily="34" charset="0"/>
              </a:rPr>
              <a:t>The name of the case is </a:t>
            </a:r>
            <a:r>
              <a:rPr lang="en-US" sz="2800" b="1" i="1" dirty="0">
                <a:solidFill>
                  <a:srgbClr val="FFFF00"/>
                </a:solidFill>
                <a:effectLst>
                  <a:outerShdw blurRad="38100" dist="38100" dir="2700000" algn="tl">
                    <a:srgbClr val="000000">
                      <a:alpha val="43137"/>
                    </a:srgbClr>
                  </a:outerShdw>
                </a:effectLst>
                <a:latin typeface="Tahoma" pitchFamily="34" charset="0"/>
              </a:rPr>
              <a:t>California v. Greenwood</a:t>
            </a:r>
            <a:r>
              <a:rPr lang="en-US" sz="2800" dirty="0">
                <a:solidFill>
                  <a:srgbClr val="FFFF00"/>
                </a:solidFill>
                <a:effectLst>
                  <a:outerShdw blurRad="38100" dist="38100" dir="2700000" algn="tl">
                    <a:srgbClr val="000000">
                      <a:alpha val="43137"/>
                    </a:srgbClr>
                  </a:outerShdw>
                </a:effectLst>
                <a:latin typeface="Tahoma" pitchFamily="34" charset="0"/>
              </a:rPr>
              <a:t>.</a:t>
            </a:r>
            <a:endParaRPr lang="en-US" dirty="0">
              <a:solidFill>
                <a:srgbClr val="FFFF00"/>
              </a:solidFill>
              <a:effectLst>
                <a:outerShdw blurRad="38100" dist="38100" dir="2700000" algn="tl">
                  <a:srgbClr val="000000">
                    <a:alpha val="43137"/>
                  </a:srgbClr>
                </a:outerShdw>
              </a:effectLst>
            </a:endParaRPr>
          </a:p>
        </p:txBody>
      </p:sp>
      <p:sp>
        <p:nvSpPr>
          <p:cNvPr id="3075" name="Text Box 3"/>
          <p:cNvSpPr txBox="1">
            <a:spLocks noChangeArrowheads="1"/>
          </p:cNvSpPr>
          <p:nvPr/>
        </p:nvSpPr>
        <p:spPr bwMode="auto">
          <a:xfrm>
            <a:off x="2743200" y="4495800"/>
            <a:ext cx="5943600" cy="1815882"/>
          </a:xfrm>
          <a:prstGeom prst="rect">
            <a:avLst/>
          </a:prstGeom>
          <a:solidFill>
            <a:srgbClr val="57257D"/>
          </a:solidFill>
          <a:ln w="9525">
            <a:noFill/>
            <a:miter lim="800000"/>
            <a:headEnd/>
            <a:tailEnd/>
          </a:ln>
          <a:effectLst/>
        </p:spPr>
        <p:txBody>
          <a:bodyPr wrap="square">
            <a:spAutoFit/>
          </a:bodyPr>
          <a:lstStyle/>
          <a:p>
            <a:r>
              <a:rPr lang="en-US" sz="2800" dirty="0">
                <a:effectLst>
                  <a:outerShdw blurRad="38100" dist="38100" dir="2700000" algn="tl">
                    <a:srgbClr val="000000">
                      <a:alpha val="43137"/>
                    </a:srgbClr>
                  </a:outerShdw>
                </a:effectLst>
                <a:latin typeface="News Gothic MT" pitchFamily="34" charset="0"/>
              </a:rPr>
              <a:t>The police had collected most of the evidence against Greenwood from dark green plastic trash bags (the kind you can’t see through).</a:t>
            </a:r>
            <a:r>
              <a:rPr lang="en-US" sz="2800" dirty="0">
                <a:effectLst>
                  <a:outerShdw blurRad="38100" dist="38100" dir="2700000" algn="tl">
                    <a:srgbClr val="000000">
                      <a:alpha val="43137"/>
                    </a:srgbClr>
                  </a:outerShdw>
                </a:effectLst>
              </a:rPr>
              <a:t> </a:t>
            </a:r>
          </a:p>
        </p:txBody>
      </p:sp>
      <p:sp>
        <p:nvSpPr>
          <p:cNvPr id="3076" name="Text Box 4"/>
          <p:cNvSpPr txBox="1">
            <a:spLocks noChangeArrowheads="1"/>
          </p:cNvSpPr>
          <p:nvPr/>
        </p:nvSpPr>
        <p:spPr bwMode="auto">
          <a:xfrm>
            <a:off x="228600" y="1752600"/>
            <a:ext cx="2743200" cy="461665"/>
          </a:xfrm>
          <a:prstGeom prst="rect">
            <a:avLst/>
          </a:prstGeom>
          <a:solidFill>
            <a:schemeClr val="bg1">
              <a:lumMod val="50000"/>
            </a:schemeClr>
          </a:solidFill>
          <a:ln w="9525">
            <a:noFill/>
            <a:miter lim="800000"/>
            <a:headEnd/>
            <a:tailEnd/>
          </a:ln>
          <a:effectLst/>
        </p:spPr>
        <p:txBody>
          <a:bodyPr wrap="square">
            <a:spAutoFit/>
          </a:bodyPr>
          <a:lstStyle/>
          <a:p>
            <a:pPr>
              <a:spcBef>
                <a:spcPct val="50000"/>
              </a:spcBef>
            </a:pPr>
            <a:r>
              <a:rPr lang="en-US" sz="2400" dirty="0">
                <a:solidFill>
                  <a:srgbClr val="FF66FF"/>
                </a:solidFill>
                <a:effectLst>
                  <a:outerShdw blurRad="38100" dist="38100" dir="2700000" algn="tl">
                    <a:srgbClr val="000000">
                      <a:alpha val="43137"/>
                    </a:srgbClr>
                  </a:outerShdw>
                </a:effectLst>
                <a:latin typeface="News Gothic MT" pitchFamily="34" charset="0"/>
              </a:rPr>
              <a:t>Here are the facts:</a:t>
            </a:r>
          </a:p>
        </p:txBody>
      </p:sp>
      <p:sp>
        <p:nvSpPr>
          <p:cNvPr id="3077" name="Text Box 5"/>
          <p:cNvSpPr txBox="1">
            <a:spLocks noChangeArrowheads="1"/>
          </p:cNvSpPr>
          <p:nvPr/>
        </p:nvSpPr>
        <p:spPr bwMode="auto">
          <a:xfrm>
            <a:off x="457200" y="2486025"/>
            <a:ext cx="5562600" cy="1815882"/>
          </a:xfrm>
          <a:prstGeom prst="rect">
            <a:avLst/>
          </a:prstGeom>
          <a:solidFill>
            <a:srgbClr val="57257D"/>
          </a:solidFill>
          <a:ln w="9525">
            <a:noFill/>
            <a:miter lim="800000"/>
            <a:headEnd/>
            <a:tailEnd/>
          </a:ln>
          <a:effectLst/>
        </p:spPr>
        <p:txBody>
          <a:bodyPr wrap="square">
            <a:spAutoFit/>
          </a:bodyPr>
          <a:lstStyle/>
          <a:p>
            <a:r>
              <a:rPr lang="en-US" sz="2800" dirty="0">
                <a:effectLst>
                  <a:outerShdw blurRad="38100" dist="38100" dir="2700000" algn="tl">
                    <a:srgbClr val="000000">
                      <a:alpha val="43137"/>
                    </a:srgbClr>
                  </a:outerShdw>
                </a:effectLst>
                <a:latin typeface="News Gothic MT" pitchFamily="34" charset="0"/>
              </a:rPr>
              <a:t>In 1984, Billy Greenwood was arrested in California on felony narcotics charges. He was tried in Superior Court and convicted.</a:t>
            </a:r>
          </a:p>
        </p:txBody>
      </p:sp>
      <p:pic>
        <p:nvPicPr>
          <p:cNvPr id="3080" name="Picture 8" descr="M:\Clip Art\Government\Judicial Branch\Gavel 08.wmf"/>
          <p:cNvPicPr>
            <a:picLocks noChangeAspect="1" noChangeArrowheads="1"/>
          </p:cNvPicPr>
          <p:nvPr/>
        </p:nvPicPr>
        <p:blipFill>
          <a:blip r:embed="rId5"/>
          <a:srcRect/>
          <a:stretch>
            <a:fillRect/>
          </a:stretch>
        </p:blipFill>
        <p:spPr bwMode="auto">
          <a:xfrm>
            <a:off x="6351588" y="2168525"/>
            <a:ext cx="2259012" cy="1793875"/>
          </a:xfrm>
          <a:prstGeom prst="rect">
            <a:avLst/>
          </a:prstGeom>
          <a:noFill/>
        </p:spPr>
      </p:pic>
      <p:sp>
        <p:nvSpPr>
          <p:cNvPr id="3081" name="Text Box 9"/>
          <p:cNvSpPr txBox="1">
            <a:spLocks noChangeArrowheads="1"/>
          </p:cNvSpPr>
          <p:nvPr/>
        </p:nvSpPr>
        <p:spPr bwMode="auto">
          <a:xfrm>
            <a:off x="7620000" y="2574925"/>
            <a:ext cx="1752600" cy="701675"/>
          </a:xfrm>
          <a:prstGeom prst="rect">
            <a:avLst/>
          </a:prstGeom>
          <a:noFill/>
          <a:ln w="9525">
            <a:noFill/>
            <a:miter lim="800000"/>
            <a:headEnd/>
            <a:tailEnd/>
          </a:ln>
          <a:effectLst/>
        </p:spPr>
        <p:txBody>
          <a:bodyPr>
            <a:spAutoFit/>
          </a:bodyPr>
          <a:lstStyle/>
          <a:p>
            <a:pPr>
              <a:spcBef>
                <a:spcPct val="50000"/>
              </a:spcBef>
            </a:pPr>
            <a:r>
              <a:rPr lang="en-US" sz="4000">
                <a:latin typeface="Impact" pitchFamily="34" charset="0"/>
              </a:rPr>
              <a:t>Guilty!</a:t>
            </a:r>
            <a:endParaRPr lang="en-US"/>
          </a:p>
        </p:txBody>
      </p:sp>
      <p:pic>
        <p:nvPicPr>
          <p:cNvPr id="3082" name="Picture 10" descr="M:\Clip Art\Household\Cleaning\Trash Bag.wmf"/>
          <p:cNvPicPr>
            <a:picLocks noChangeAspect="1" noChangeArrowheads="1"/>
          </p:cNvPicPr>
          <p:nvPr/>
        </p:nvPicPr>
        <p:blipFill>
          <a:blip r:embed="rId6"/>
          <a:srcRect/>
          <a:stretch>
            <a:fillRect/>
          </a:stretch>
        </p:blipFill>
        <p:spPr bwMode="auto">
          <a:xfrm>
            <a:off x="304800" y="4343400"/>
            <a:ext cx="2335213" cy="2109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ox(out)">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Effect transition="in" filter="box(out)">
                                      <p:cBhvr>
                                        <p:cTn id="12" dur="500"/>
                                        <p:tgtEl>
                                          <p:spTgt spid="3077">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080"/>
                                        </p:tgtEl>
                                        <p:attrNameLst>
                                          <p:attrName>style.visibility</p:attrName>
                                        </p:attrNameLst>
                                      </p:cBhvr>
                                      <p:to>
                                        <p:strVal val="visible"/>
                                      </p:to>
                                    </p:set>
                                    <p:anim calcmode="lin" valueType="num">
                                      <p:cBhvr additive="base">
                                        <p:cTn id="16" dur="500" fill="hold"/>
                                        <p:tgtEl>
                                          <p:spTgt spid="3080"/>
                                        </p:tgtEl>
                                        <p:attrNameLst>
                                          <p:attrName>ppt_x</p:attrName>
                                        </p:attrNameLst>
                                      </p:cBhvr>
                                      <p:tavLst>
                                        <p:tav tm="0">
                                          <p:val>
                                            <p:strVal val="0-#ppt_w/2"/>
                                          </p:val>
                                        </p:tav>
                                        <p:tav tm="100000">
                                          <p:val>
                                            <p:strVal val="#ppt_x"/>
                                          </p:val>
                                        </p:tav>
                                      </p:tavLst>
                                    </p:anim>
                                    <p:anim calcmode="lin" valueType="num">
                                      <p:cBhvr additive="base">
                                        <p:cTn id="17" dur="500" fill="hold"/>
                                        <p:tgtEl>
                                          <p:spTgt spid="30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bangecho.wav"/>
                                        </p:tgtEl>
                                      </p:cMediaNode>
                                    </p:audio>
                                  </p:sub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3081"/>
                                        </p:tgtEl>
                                        <p:attrNameLst>
                                          <p:attrName>style.visibility</p:attrName>
                                        </p:attrNameLst>
                                      </p:cBhvr>
                                      <p:to>
                                        <p:strVal val="visible"/>
                                      </p:to>
                                    </p:set>
                                    <p:anim calcmode="lin" valueType="num">
                                      <p:cBhvr additive="base">
                                        <p:cTn id="21" dur="500" fill="hold"/>
                                        <p:tgtEl>
                                          <p:spTgt spid="3081"/>
                                        </p:tgtEl>
                                        <p:attrNameLst>
                                          <p:attrName>ppt_x</p:attrName>
                                        </p:attrNameLst>
                                      </p:cBhvr>
                                      <p:tavLst>
                                        <p:tav tm="0">
                                          <p:val>
                                            <p:strVal val="1+#ppt_w/2"/>
                                          </p:val>
                                        </p:tav>
                                        <p:tav tm="100000">
                                          <p:val>
                                            <p:strVal val="#ppt_x"/>
                                          </p:val>
                                        </p:tav>
                                      </p:tavLst>
                                    </p:anim>
                                    <p:anim calcmode="lin" valueType="num">
                                      <p:cBhvr additive="base">
                                        <p:cTn id="22"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5">
                                            <p:txEl>
                                              <p:pRg st="0" end="0"/>
                                            </p:txEl>
                                          </p:spTgt>
                                        </p:tgtEl>
                                        <p:attrNameLst>
                                          <p:attrName>style.visibility</p:attrName>
                                        </p:attrNameLst>
                                      </p:cBhvr>
                                      <p:to>
                                        <p:strVal val="visible"/>
                                      </p:to>
                                    </p:set>
                                    <p:animEffect transition="in" filter="box(out)">
                                      <p:cBhvr>
                                        <p:cTn id="27" dur="500"/>
                                        <p:tgtEl>
                                          <p:spTgt spid="3075">
                                            <p:txEl>
                                              <p:pRg st="0" end="0"/>
                                            </p:txEl>
                                          </p:spTgt>
                                        </p:tgtEl>
                                      </p:cBhvr>
                                    </p:animEffect>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3082"/>
                                        </p:tgtEl>
                                        <p:attrNameLst>
                                          <p:attrName>style.visibility</p:attrName>
                                        </p:attrNameLst>
                                      </p:cBhvr>
                                      <p:to>
                                        <p:strVal val="visible"/>
                                      </p:to>
                                    </p:set>
                                    <p:anim calcmode="lin" valueType="num">
                                      <p:cBhvr additive="base">
                                        <p:cTn id="31" dur="500" fill="hold"/>
                                        <p:tgtEl>
                                          <p:spTgt spid="3082"/>
                                        </p:tgtEl>
                                        <p:attrNameLst>
                                          <p:attrName>ppt_x</p:attrName>
                                        </p:attrNameLst>
                                      </p:cBhvr>
                                      <p:tavLst>
                                        <p:tav tm="0">
                                          <p:val>
                                            <p:strVal val="0-#ppt_w/2"/>
                                          </p:val>
                                        </p:tav>
                                        <p:tav tm="100000">
                                          <p:val>
                                            <p:strVal val="#ppt_x"/>
                                          </p:val>
                                        </p:tav>
                                      </p:tavLst>
                                    </p:anim>
                                    <p:anim calcmode="lin" valueType="num">
                                      <p:cBhvr additive="base">
                                        <p:cTn id="32" dur="500" fill="hold"/>
                                        <p:tgtEl>
                                          <p:spTgt spid="30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sla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P spid="3076" grpId="0" build="p" autoUpdateAnimBg="0"/>
      <p:bldP spid="3077" grpId="0" build="p" autoUpdateAnimBg="0"/>
      <p:bldP spid="308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304800"/>
            <a:ext cx="8077200" cy="1384995"/>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FFFF66"/>
                </a:solidFill>
                <a:effectLst>
                  <a:outerShdw blurRad="38100" dist="38100" dir="2700000" algn="tl">
                    <a:srgbClr val="000000">
                      <a:alpha val="43137"/>
                    </a:srgbClr>
                  </a:outerShdw>
                </a:effectLst>
                <a:latin typeface="Copperplate Gothic Bold" pitchFamily="34" charset="0"/>
              </a:rPr>
              <a:t>Greenwood had left the bags out for the trash collector. They sat on the curb in front of his house.</a:t>
            </a:r>
          </a:p>
        </p:txBody>
      </p:sp>
      <p:sp>
        <p:nvSpPr>
          <p:cNvPr id="25603" name="Text Box 3"/>
          <p:cNvSpPr txBox="1">
            <a:spLocks noChangeArrowheads="1"/>
          </p:cNvSpPr>
          <p:nvPr/>
        </p:nvSpPr>
        <p:spPr bwMode="auto">
          <a:xfrm>
            <a:off x="685800" y="1752600"/>
            <a:ext cx="7696200" cy="2554545"/>
          </a:xfrm>
          <a:prstGeom prst="rect">
            <a:avLst/>
          </a:prstGeom>
          <a:solidFill>
            <a:schemeClr val="accent4">
              <a:lumMod val="10000"/>
            </a:schemeClr>
          </a:solidFill>
          <a:ln w="9525">
            <a:noFill/>
            <a:miter lim="800000"/>
            <a:headEnd/>
            <a:tailEnd/>
          </a:ln>
          <a:effectLst/>
        </p:spPr>
        <p:txBody>
          <a:bodyPr wrap="square">
            <a:spAutoFit/>
          </a:bodyPr>
          <a:lstStyle/>
          <a:p>
            <a:r>
              <a:rPr lang="en-US" sz="3200" b="1" dirty="0">
                <a:solidFill>
                  <a:srgbClr val="FFFF66"/>
                </a:solidFill>
                <a:effectLst>
                  <a:outerShdw blurRad="38100" dist="38100" dir="2700000" algn="tl">
                    <a:srgbClr val="000000">
                      <a:alpha val="43137"/>
                    </a:srgbClr>
                  </a:outerShdw>
                </a:effectLst>
                <a:latin typeface="Copperplate Gothic Bold" pitchFamily="34" charset="0"/>
              </a:rPr>
              <a:t>The police did not have a search warrant. </a:t>
            </a:r>
            <a:r>
              <a:rPr lang="en-US" sz="3200" b="1" dirty="0" smtClean="0">
                <a:solidFill>
                  <a:srgbClr val="FFFF66"/>
                </a:solidFill>
                <a:effectLst>
                  <a:outerShdw blurRad="38100" dist="38100" dir="2700000" algn="tl">
                    <a:srgbClr val="000000">
                      <a:alpha val="43137"/>
                    </a:srgbClr>
                  </a:outerShdw>
                </a:effectLst>
                <a:latin typeface="Copperplate Gothic Bold" pitchFamily="34" charset="0"/>
              </a:rPr>
              <a:t>But, </a:t>
            </a:r>
            <a:r>
              <a:rPr lang="en-US" sz="3200" b="1" dirty="0">
                <a:solidFill>
                  <a:srgbClr val="FFFF66"/>
                </a:solidFill>
                <a:effectLst>
                  <a:outerShdw blurRad="38100" dist="38100" dir="2700000" algn="tl">
                    <a:srgbClr val="000000">
                      <a:alpha val="43137"/>
                    </a:srgbClr>
                  </a:outerShdw>
                </a:effectLst>
                <a:latin typeface="Copperplate Gothic Bold" pitchFamily="34" charset="0"/>
              </a:rPr>
              <a:t>they did get permission from the trash collector to look through Greenwood’s trash bags.</a:t>
            </a:r>
          </a:p>
        </p:txBody>
      </p:sp>
      <p:pic>
        <p:nvPicPr>
          <p:cNvPr id="25604" name="Picture 4" descr="M:\Clip Art\Transportation\Cartoons (A - L)\Garbage Truck.wmf"/>
          <p:cNvPicPr>
            <a:picLocks noChangeAspect="1" noChangeArrowheads="1"/>
          </p:cNvPicPr>
          <p:nvPr/>
        </p:nvPicPr>
        <p:blipFill>
          <a:blip r:embed="rId4"/>
          <a:srcRect/>
          <a:stretch>
            <a:fillRect/>
          </a:stretch>
        </p:blipFill>
        <p:spPr bwMode="auto">
          <a:xfrm>
            <a:off x="228600" y="4343400"/>
            <a:ext cx="4672013" cy="2224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par>
                          <p:cTn id="7" fill="hold">
                            <p:stCondLst>
                              <p:cond delay="500"/>
                            </p:stCondLst>
                            <p:childTnLst>
                              <p:par>
                                <p:cTn id="8" presetID="7" presetClass="entr" presetSubtype="2" fill="hold" nodeType="afterEffect">
                                  <p:stCondLst>
                                    <p:cond delay="0"/>
                                  </p:stCondLst>
                                  <p:childTnLst>
                                    <p:set>
                                      <p:cBhvr>
                                        <p:cTn id="9" dur="1" fill="hold">
                                          <p:stCondLst>
                                            <p:cond delay="0"/>
                                          </p:stCondLst>
                                        </p:cTn>
                                        <p:tgtEl>
                                          <p:spTgt spid="25604"/>
                                        </p:tgtEl>
                                        <p:attrNameLst>
                                          <p:attrName>style.visibility</p:attrName>
                                        </p:attrNameLst>
                                      </p:cBhvr>
                                      <p:to>
                                        <p:strVal val="visible"/>
                                      </p:to>
                                    </p:set>
                                    <p:anim calcmode="lin" valueType="num">
                                      <p:cBhvr additive="base">
                                        <p:cTn id="10" dur="5000" fill="hold"/>
                                        <p:tgtEl>
                                          <p:spTgt spid="25604"/>
                                        </p:tgtEl>
                                        <p:attrNameLst>
                                          <p:attrName>ppt_x</p:attrName>
                                        </p:attrNameLst>
                                      </p:cBhvr>
                                      <p:tavLst>
                                        <p:tav tm="0">
                                          <p:val>
                                            <p:strVal val="1+#ppt_w/2"/>
                                          </p:val>
                                        </p:tav>
                                        <p:tav tm="100000">
                                          <p:val>
                                            <p:strVal val="#ppt_x"/>
                                          </p:val>
                                        </p:tav>
                                      </p:tavLst>
                                    </p:anim>
                                    <p:anim calcmode="lin" valueType="num">
                                      <p:cBhvr additive="base">
                                        <p:cTn id="11" dur="5000" fill="hold"/>
                                        <p:tgtEl>
                                          <p:spTgt spid="256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motorboat.wav"/>
                                        </p:tgtEl>
                                      </p:cMediaNode>
                                    </p:audio>
                                  </p:subTnLst>
                                </p:cTn>
                              </p:par>
                            </p:childTnLst>
                          </p:cTn>
                        </p:par>
                      </p:childTnLst>
                    </p:cTn>
                  </p:par>
                  <p:par>
                    <p:cTn id="12" fill="hold">
                      <p:stCondLst>
                        <p:cond delay="indefinite"/>
                      </p:stCondLst>
                      <p:childTnLst>
                        <p:par>
                          <p:cTn id="13" fill="hold">
                            <p:stCondLst>
                              <p:cond delay="0"/>
                            </p:stCondLst>
                            <p:childTnLst>
                              <p:par>
                                <p:cTn id="14" presetID="17" presetClass="entr" presetSubtype="2" fill="hold" grpId="0" nodeType="clickEffect">
                                  <p:stCondLst>
                                    <p:cond delay="0"/>
                                  </p:stCondLst>
                                  <p:childTnLst>
                                    <p:set>
                                      <p:cBhvr>
                                        <p:cTn id="15" dur="1" fill="hold">
                                          <p:stCondLst>
                                            <p:cond delay="0"/>
                                          </p:stCondLst>
                                        </p:cTn>
                                        <p:tgtEl>
                                          <p:spTgt spid="25603"/>
                                        </p:tgtEl>
                                        <p:attrNameLst>
                                          <p:attrName>style.visibility</p:attrName>
                                        </p:attrNameLst>
                                      </p:cBhvr>
                                      <p:to>
                                        <p:strVal val="visible"/>
                                      </p:to>
                                    </p:set>
                                    <p:anim calcmode="lin" valueType="num">
                                      <p:cBhvr>
                                        <p:cTn id="16" dur="500" fill="hold"/>
                                        <p:tgtEl>
                                          <p:spTgt spid="25603"/>
                                        </p:tgtEl>
                                        <p:attrNameLst>
                                          <p:attrName>ppt_x</p:attrName>
                                        </p:attrNameLst>
                                      </p:cBhvr>
                                      <p:tavLst>
                                        <p:tav tm="0">
                                          <p:val>
                                            <p:strVal val="#ppt_x+#ppt_w/2"/>
                                          </p:val>
                                        </p:tav>
                                        <p:tav tm="100000">
                                          <p:val>
                                            <p:strVal val="#ppt_x"/>
                                          </p:val>
                                        </p:tav>
                                      </p:tavLst>
                                    </p:anim>
                                    <p:anim calcmode="lin" valueType="num">
                                      <p:cBhvr>
                                        <p:cTn id="17" dur="500" fill="hold"/>
                                        <p:tgtEl>
                                          <p:spTgt spid="25603"/>
                                        </p:tgtEl>
                                        <p:attrNameLst>
                                          <p:attrName>ppt_y</p:attrName>
                                        </p:attrNameLst>
                                      </p:cBhvr>
                                      <p:tavLst>
                                        <p:tav tm="0">
                                          <p:val>
                                            <p:strVal val="#ppt_y"/>
                                          </p:val>
                                        </p:tav>
                                        <p:tav tm="100000">
                                          <p:val>
                                            <p:strVal val="#ppt_y"/>
                                          </p:val>
                                        </p:tav>
                                      </p:tavLst>
                                    </p:anim>
                                    <p:anim calcmode="lin" valueType="num">
                                      <p:cBhvr>
                                        <p:cTn id="18" dur="500" fill="hold"/>
                                        <p:tgtEl>
                                          <p:spTgt spid="25603"/>
                                        </p:tgtEl>
                                        <p:attrNameLst>
                                          <p:attrName>ppt_w</p:attrName>
                                        </p:attrNameLst>
                                      </p:cBhvr>
                                      <p:tavLst>
                                        <p:tav tm="0">
                                          <p:val>
                                            <p:fltVal val="0"/>
                                          </p:val>
                                        </p:tav>
                                        <p:tav tm="100000">
                                          <p:val>
                                            <p:strVal val="#ppt_w"/>
                                          </p:val>
                                        </p:tav>
                                      </p:tavLst>
                                    </p:anim>
                                    <p:anim calcmode="lin" valueType="num">
                                      <p:cBhvr>
                                        <p:cTn id="19" dur="500" fill="hold"/>
                                        <p:tgtEl>
                                          <p:spTgt spid="256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1295400"/>
            <a:ext cx="8382000" cy="1077218"/>
          </a:xfrm>
          <a:prstGeom prst="rect">
            <a:avLst/>
          </a:prstGeom>
          <a:noFill/>
          <a:ln w="9525">
            <a:noFill/>
            <a:miter lim="800000"/>
            <a:headEnd/>
            <a:tailEnd/>
          </a:ln>
          <a:effectLst/>
        </p:spPr>
        <p:txBody>
          <a:bodyPr>
            <a:spAutoFit/>
          </a:bodyPr>
          <a:lstStyle/>
          <a:p>
            <a:pPr algn="ctr"/>
            <a:r>
              <a:rPr lang="en-US" sz="3200" b="1" dirty="0">
                <a:solidFill>
                  <a:srgbClr val="FFC000"/>
                </a:solidFill>
                <a:effectLst>
                  <a:outerShdw blurRad="38100" dist="38100" dir="2700000" algn="tl">
                    <a:srgbClr val="000000">
                      <a:alpha val="43137"/>
                    </a:srgbClr>
                  </a:outerShdw>
                </a:effectLst>
                <a:latin typeface="Tahoma" pitchFamily="34" charset="0"/>
              </a:rPr>
              <a:t>“probable cause,” </a:t>
            </a:r>
            <a:r>
              <a:rPr lang="en-US" sz="3200" dirty="0">
                <a:effectLst>
                  <a:outerShdw blurRad="38100" dist="38100" dir="2700000" algn="tl">
                    <a:srgbClr val="000000">
                      <a:alpha val="43137"/>
                    </a:srgbClr>
                  </a:outerShdw>
                </a:effectLst>
                <a:latin typeface="Tahoma" pitchFamily="34" charset="0"/>
              </a:rPr>
              <a:t>or a reason to suspect, that a person has committed a crime, </a:t>
            </a:r>
          </a:p>
        </p:txBody>
      </p:sp>
      <p:sp>
        <p:nvSpPr>
          <p:cNvPr id="4101" name="Text Box 5"/>
          <p:cNvSpPr txBox="1">
            <a:spLocks noChangeArrowheads="1"/>
          </p:cNvSpPr>
          <p:nvPr/>
        </p:nvSpPr>
        <p:spPr bwMode="auto">
          <a:xfrm>
            <a:off x="1752600" y="3535363"/>
            <a:ext cx="5638800" cy="579437"/>
          </a:xfrm>
          <a:prstGeom prst="rect">
            <a:avLst/>
          </a:prstGeom>
          <a:noFill/>
          <a:ln w="9525">
            <a:noFill/>
            <a:miter lim="800000"/>
            <a:headEnd/>
            <a:tailEnd/>
          </a:ln>
          <a:effectLst/>
        </p:spPr>
        <p:txBody>
          <a:bodyPr>
            <a:spAutoFit/>
          </a:bodyPr>
          <a:lstStyle/>
          <a:p>
            <a:pPr algn="ctr"/>
            <a:r>
              <a:rPr lang="en-US" sz="3200" dirty="0">
                <a:effectLst>
                  <a:outerShdw blurRad="38100" dist="38100" dir="2700000" algn="tl">
                    <a:srgbClr val="000000">
                      <a:alpha val="43137"/>
                    </a:srgbClr>
                  </a:outerShdw>
                </a:effectLst>
                <a:latin typeface="Tahoma" pitchFamily="34" charset="0"/>
              </a:rPr>
              <a:t>or a </a:t>
            </a:r>
            <a:r>
              <a:rPr lang="en-US" sz="3200" b="1" dirty="0">
                <a:solidFill>
                  <a:srgbClr val="FFC000"/>
                </a:solidFill>
                <a:effectLst>
                  <a:outerShdw blurRad="38100" dist="38100" dir="2700000" algn="tl">
                    <a:srgbClr val="000000">
                      <a:alpha val="43137"/>
                    </a:srgbClr>
                  </a:outerShdw>
                </a:effectLst>
                <a:latin typeface="Tahoma" pitchFamily="34" charset="0"/>
              </a:rPr>
              <a:t>search warrant</a:t>
            </a:r>
            <a:r>
              <a:rPr lang="en-US" sz="3200" dirty="0">
                <a:effectLst>
                  <a:outerShdw blurRad="38100" dist="38100" dir="2700000" algn="tl">
                    <a:srgbClr val="000000">
                      <a:alpha val="43137"/>
                    </a:srgbClr>
                  </a:outerShdw>
                </a:effectLst>
                <a:latin typeface="Tahoma" pitchFamily="34" charset="0"/>
              </a:rPr>
              <a:t>. </a:t>
            </a:r>
          </a:p>
        </p:txBody>
      </p:sp>
      <p:pic>
        <p:nvPicPr>
          <p:cNvPr id="4108" name="Picture 12" descr="D:\Clip Art\Police &amp; Fire (Gu - Z)\Warrants.wmf"/>
          <p:cNvPicPr>
            <a:picLocks noChangeAspect="1" noChangeArrowheads="1"/>
          </p:cNvPicPr>
          <p:nvPr/>
        </p:nvPicPr>
        <p:blipFill>
          <a:blip r:embed="rId4"/>
          <a:srcRect/>
          <a:stretch>
            <a:fillRect/>
          </a:stretch>
        </p:blipFill>
        <p:spPr bwMode="auto">
          <a:xfrm>
            <a:off x="3352800" y="4267200"/>
            <a:ext cx="2514600" cy="2278063"/>
          </a:xfrm>
          <a:prstGeom prst="rect">
            <a:avLst/>
          </a:prstGeom>
          <a:noFill/>
        </p:spPr>
      </p:pic>
      <p:sp>
        <p:nvSpPr>
          <p:cNvPr id="4102" name="Text Box 6"/>
          <p:cNvSpPr txBox="1">
            <a:spLocks noChangeArrowheads="1"/>
          </p:cNvSpPr>
          <p:nvPr/>
        </p:nvSpPr>
        <p:spPr bwMode="auto">
          <a:xfrm>
            <a:off x="2133600" y="4114800"/>
            <a:ext cx="4876800" cy="2444750"/>
          </a:xfrm>
          <a:prstGeom prst="rect">
            <a:avLst/>
          </a:prstGeom>
          <a:solidFill>
            <a:srgbClr val="FFFF00"/>
          </a:solidFill>
          <a:ln w="9525">
            <a:solidFill>
              <a:srgbClr val="FFFF00"/>
            </a:solidFill>
            <a:miter lim="800000"/>
            <a:headEnd/>
            <a:tailEnd/>
          </a:ln>
          <a:effectLst/>
        </p:spPr>
        <p:txBody>
          <a:bodyPr>
            <a:spAutoFit/>
          </a:bodyPr>
          <a:lstStyle/>
          <a:p>
            <a:pPr algn="ctr">
              <a:lnSpc>
                <a:spcPct val="80000"/>
              </a:lnSpc>
            </a:pPr>
            <a:endParaRPr lang="en-US" sz="3200" b="1">
              <a:solidFill>
                <a:schemeClr val="accent2"/>
              </a:solidFill>
              <a:latin typeface="Tahoma" pitchFamily="34" charset="0"/>
            </a:endParaRPr>
          </a:p>
          <a:p>
            <a:pPr algn="ctr">
              <a:lnSpc>
                <a:spcPct val="80000"/>
              </a:lnSpc>
            </a:pPr>
            <a:endParaRPr lang="en-US" sz="3200" b="1">
              <a:solidFill>
                <a:schemeClr val="accent2"/>
              </a:solidFill>
              <a:latin typeface="Tahoma" pitchFamily="34" charset="0"/>
            </a:endParaRPr>
          </a:p>
          <a:p>
            <a:pPr algn="ctr">
              <a:lnSpc>
                <a:spcPct val="80000"/>
              </a:lnSpc>
            </a:pPr>
            <a:r>
              <a:rPr lang="en-US" sz="3200" b="1">
                <a:solidFill>
                  <a:schemeClr val="accent2"/>
                </a:solidFill>
                <a:latin typeface="Tahoma" pitchFamily="34" charset="0"/>
              </a:rPr>
              <a:t>The police had </a:t>
            </a:r>
          </a:p>
          <a:p>
            <a:pPr algn="ctr">
              <a:lnSpc>
                <a:spcPct val="80000"/>
              </a:lnSpc>
            </a:pPr>
            <a:r>
              <a:rPr lang="en-US" sz="3200" b="1">
                <a:solidFill>
                  <a:schemeClr val="accent2"/>
                </a:solidFill>
                <a:latin typeface="Tahoma" pitchFamily="34" charset="0"/>
              </a:rPr>
              <a:t>none of these.</a:t>
            </a:r>
          </a:p>
          <a:p>
            <a:pPr algn="ctr">
              <a:lnSpc>
                <a:spcPct val="80000"/>
              </a:lnSpc>
            </a:pPr>
            <a:endParaRPr lang="en-US" sz="3200" b="1">
              <a:solidFill>
                <a:schemeClr val="accent2"/>
              </a:solidFill>
              <a:latin typeface="Tahoma" pitchFamily="34" charset="0"/>
            </a:endParaRPr>
          </a:p>
          <a:p>
            <a:pPr algn="ctr">
              <a:lnSpc>
                <a:spcPct val="80000"/>
              </a:lnSpc>
            </a:pPr>
            <a:endParaRPr lang="en-US" sz="3200">
              <a:latin typeface="Tahoma" pitchFamily="34" charset="0"/>
            </a:endParaRPr>
          </a:p>
        </p:txBody>
      </p:sp>
      <p:sp>
        <p:nvSpPr>
          <p:cNvPr id="4109" name="Text Box 13"/>
          <p:cNvSpPr txBox="1">
            <a:spLocks noChangeArrowheads="1"/>
          </p:cNvSpPr>
          <p:nvPr/>
        </p:nvSpPr>
        <p:spPr bwMode="auto">
          <a:xfrm>
            <a:off x="381000" y="228600"/>
            <a:ext cx="8382000" cy="1066800"/>
          </a:xfrm>
          <a:prstGeom prst="rect">
            <a:avLst/>
          </a:prstGeom>
          <a:solidFill>
            <a:schemeClr val="bg1">
              <a:lumMod val="50000"/>
            </a:schemeClr>
          </a:solidFill>
          <a:ln w="9525">
            <a:noFill/>
            <a:miter lim="800000"/>
            <a:headEnd/>
            <a:tailEnd/>
          </a:ln>
          <a:effectLst/>
        </p:spPr>
        <p:txBody>
          <a:bodyPr>
            <a:spAutoFit/>
          </a:bodyPr>
          <a:lstStyle/>
          <a:p>
            <a:pPr algn="ctr">
              <a:spcBef>
                <a:spcPct val="50000"/>
              </a:spcBef>
            </a:pPr>
            <a:r>
              <a:rPr lang="en-US" sz="3200" b="1" dirty="0">
                <a:effectLst>
                  <a:outerShdw blurRad="38100" dist="38100" dir="2700000" algn="tl">
                    <a:srgbClr val="000000">
                      <a:alpha val="43137"/>
                    </a:srgbClr>
                  </a:outerShdw>
                </a:effectLst>
                <a:latin typeface="Tahoma" pitchFamily="34" charset="0"/>
              </a:rPr>
              <a:t>Under the Fourth Amendment, to conduct a search, police need...</a:t>
            </a:r>
          </a:p>
        </p:txBody>
      </p:sp>
      <p:sp>
        <p:nvSpPr>
          <p:cNvPr id="4111" name="Text Box 15"/>
          <p:cNvSpPr txBox="1">
            <a:spLocks noChangeArrowheads="1"/>
          </p:cNvSpPr>
          <p:nvPr/>
        </p:nvSpPr>
        <p:spPr bwMode="auto">
          <a:xfrm>
            <a:off x="685800" y="2438400"/>
            <a:ext cx="8077200" cy="106680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FFC000"/>
                </a:solidFill>
                <a:effectLst>
                  <a:outerShdw blurRad="38100" dist="38100" dir="2700000" algn="tl">
                    <a:srgbClr val="000000">
                      <a:alpha val="43137"/>
                    </a:srgbClr>
                  </a:outerShdw>
                </a:effectLst>
                <a:latin typeface="Tahoma" pitchFamily="34" charset="0"/>
              </a:rPr>
              <a:t>“consent,”</a:t>
            </a:r>
            <a:r>
              <a:rPr lang="en-US" sz="3200" dirty="0">
                <a:solidFill>
                  <a:srgbClr val="FFC000"/>
                </a:solidFill>
                <a:effectLst>
                  <a:outerShdw blurRad="38100" dist="38100" dir="2700000" algn="tl">
                    <a:srgbClr val="000000">
                      <a:alpha val="43137"/>
                    </a:srgbClr>
                  </a:outerShdw>
                </a:effectLst>
                <a:latin typeface="Tahoma" pitchFamily="34" charset="0"/>
              </a:rPr>
              <a:t> </a:t>
            </a:r>
            <a:r>
              <a:rPr lang="en-US" sz="3200" dirty="0">
                <a:effectLst>
                  <a:outerShdw blurRad="38100" dist="38100" dir="2700000" algn="tl">
                    <a:srgbClr val="000000">
                      <a:alpha val="43137"/>
                    </a:srgbClr>
                  </a:outerShdw>
                </a:effectLst>
                <a:latin typeface="Tahoma" pitchFamily="34" charset="0"/>
              </a:rPr>
              <a:t>or permission, from the person or property owner,</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111"/>
                                        </p:tgtEl>
                                        <p:attrNameLst>
                                          <p:attrName>style.visibility</p:attrName>
                                        </p:attrNameLst>
                                      </p:cBhvr>
                                      <p:to>
                                        <p:strVal val="visible"/>
                                      </p:to>
                                    </p:set>
                                    <p:animEffect transition="in" filter="box(in)">
                                      <p:cBhvr>
                                        <p:cTn id="11" dur="500"/>
                                        <p:tgtEl>
                                          <p:spTgt spid="41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10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box(out)">
                                      <p:cBhvr>
                                        <p:cTn id="20" dur="500"/>
                                        <p:tgtEl>
                                          <p:spTgt spid="410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P spid="4102" grpId="0" animBg="1" autoUpdateAnimBg="0"/>
      <p:bldP spid="41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bill of rights"/>
          <p:cNvPicPr>
            <a:picLocks noChangeAspect="1" noChangeArrowheads="1"/>
          </p:cNvPicPr>
          <p:nvPr/>
        </p:nvPicPr>
        <p:blipFill>
          <a:blip r:embed="rId2"/>
          <a:srcRect l="1370" t="1301" r="2740" b="2438"/>
          <a:stretch>
            <a:fillRect/>
          </a:stretch>
        </p:blipFill>
        <p:spPr bwMode="auto">
          <a:xfrm>
            <a:off x="1107989" y="0"/>
            <a:ext cx="6487298" cy="6858000"/>
          </a:xfrm>
          <a:prstGeom prst="rect">
            <a:avLst/>
          </a:prstGeom>
          <a:noFill/>
        </p:spPr>
      </p:pic>
      <p:sp>
        <p:nvSpPr>
          <p:cNvPr id="3081" name="Text Box 9"/>
          <p:cNvSpPr txBox="1">
            <a:spLocks noChangeArrowheads="1"/>
          </p:cNvSpPr>
          <p:nvPr/>
        </p:nvSpPr>
        <p:spPr bwMode="auto">
          <a:xfrm>
            <a:off x="1066800" y="790574"/>
            <a:ext cx="6629400" cy="5016758"/>
          </a:xfrm>
          <a:prstGeom prst="rect">
            <a:avLst/>
          </a:prstGeom>
          <a:noFill/>
          <a:ln w="9525">
            <a:noFill/>
            <a:miter lim="800000"/>
            <a:headEnd/>
            <a:tailEnd/>
          </a:ln>
          <a:effectLst/>
        </p:spPr>
        <p:txBody>
          <a:bodyPr wrap="square">
            <a:spAutoFit/>
          </a:bodyPr>
          <a:lstStyle/>
          <a:p>
            <a:pPr>
              <a:spcBef>
                <a:spcPct val="50000"/>
              </a:spcBef>
            </a:pPr>
            <a:r>
              <a:rPr lang="en-US" sz="8000" b="1" dirty="0">
                <a:solidFill>
                  <a:schemeClr val="tx2"/>
                </a:solidFill>
                <a:effectLst>
                  <a:outerShdw blurRad="38100" dist="38100" dir="2700000" algn="tl">
                    <a:srgbClr val="000000">
                      <a:alpha val="43137"/>
                    </a:srgbClr>
                  </a:outerShdw>
                </a:effectLst>
                <a:latin typeface="Arial" pitchFamily="34" charset="0"/>
              </a:rPr>
              <a:t>Where do the search &amp; seizure rules come from?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loc.gov/blog/wp-content/uploads/2007/09/constitution-signing.jpg"/>
          <p:cNvPicPr>
            <a:picLocks noChangeAspect="1" noChangeArrowheads="1"/>
          </p:cNvPicPr>
          <p:nvPr/>
        </p:nvPicPr>
        <p:blipFill>
          <a:blip r:embed="rId2"/>
          <a:srcRect l="3755" r="5803"/>
          <a:stretch>
            <a:fillRect/>
          </a:stretch>
        </p:blipFill>
        <p:spPr bwMode="auto">
          <a:xfrm>
            <a:off x="0" y="33130"/>
            <a:ext cx="9144000" cy="6824870"/>
          </a:xfrm>
          <a:prstGeom prst="rect">
            <a:avLst/>
          </a:prstGeom>
          <a:noFill/>
        </p:spPr>
      </p:pic>
      <p:sp>
        <p:nvSpPr>
          <p:cNvPr id="34818" name="Text Box 2"/>
          <p:cNvSpPr txBox="1">
            <a:spLocks noChangeArrowheads="1"/>
          </p:cNvSpPr>
          <p:nvPr/>
        </p:nvSpPr>
        <p:spPr bwMode="auto">
          <a:xfrm>
            <a:off x="304800" y="4343400"/>
            <a:ext cx="8610600" cy="2246769"/>
          </a:xfrm>
          <a:prstGeom prst="rect">
            <a:avLst/>
          </a:prstGeom>
          <a:solidFill>
            <a:schemeClr val="accent4">
              <a:lumMod val="10000"/>
            </a:schemeClr>
          </a:solidFill>
          <a:ln w="53975">
            <a:solidFill>
              <a:schemeClr val="tx1"/>
            </a:solidFill>
            <a:miter lim="800000"/>
            <a:headEnd/>
            <a:tailEnd/>
          </a:ln>
          <a:effectLst/>
        </p:spPr>
        <p:txBody>
          <a:bodyPr>
            <a:spAutoFit/>
          </a:bodyPr>
          <a:lstStyle/>
          <a:p>
            <a:pPr>
              <a:spcBef>
                <a:spcPct val="50000"/>
              </a:spcBef>
              <a:buClr>
                <a:schemeClr val="accent1"/>
              </a:buClr>
              <a:buFont typeface="Wingdings" pitchFamily="2" charset="2"/>
              <a:buNone/>
            </a:pPr>
            <a:r>
              <a:rPr lang="en-US" sz="2800" b="1" dirty="0">
                <a:solidFill>
                  <a:schemeClr val="tx2"/>
                </a:solidFill>
                <a:effectLst>
                  <a:outerShdw blurRad="38100" dist="38100" dir="2700000" algn="tl">
                    <a:srgbClr val="000000">
                      <a:alpha val="43137"/>
                    </a:srgbClr>
                  </a:outerShdw>
                </a:effectLst>
                <a:latin typeface="Arial" pitchFamily="34" charset="0"/>
              </a:rPr>
              <a:t>4th Amendment to U.S. Constitution</a:t>
            </a:r>
            <a:r>
              <a:rPr lang="en-US" sz="2800" dirty="0">
                <a:solidFill>
                  <a:schemeClr val="tx2"/>
                </a:solidFill>
                <a:effectLst>
                  <a:outerShdw blurRad="38100" dist="38100" dir="2700000" algn="tl">
                    <a:srgbClr val="000000">
                      <a:alpha val="43137"/>
                    </a:srgbClr>
                  </a:outerShdw>
                </a:effectLst>
                <a:latin typeface="Arial" pitchFamily="34" charset="0"/>
              </a:rPr>
              <a:t>:</a:t>
            </a:r>
            <a:r>
              <a:rPr lang="en-US" sz="2800" dirty="0">
                <a:effectLst>
                  <a:outerShdw blurRad="38100" dist="38100" dir="2700000" algn="tl">
                    <a:srgbClr val="000000">
                      <a:alpha val="43137"/>
                    </a:srgbClr>
                  </a:outerShdw>
                </a:effectLst>
                <a:latin typeface="Arial" pitchFamily="34" charset="0"/>
              </a:rPr>
              <a:t>  no “unreasonable” searches &amp; seizures; warrants must be supported by probable cause on oath/affirmation &amp; specifically describe what is to be searched &amp; persons or things to be </a:t>
            </a:r>
            <a:r>
              <a:rPr lang="en-US" sz="2800" dirty="0" smtClean="0">
                <a:effectLst>
                  <a:outerShdw blurRad="38100" dist="38100" dir="2700000" algn="tl">
                    <a:srgbClr val="000000">
                      <a:alpha val="43137"/>
                    </a:srgbClr>
                  </a:outerShdw>
                </a:effectLst>
                <a:latin typeface="Arial" pitchFamily="34" charset="0"/>
              </a:rPr>
              <a:t>seized</a:t>
            </a:r>
            <a:endParaRPr lang="en-US" sz="2800" dirty="0">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ccc.byu.edu/prelaw/law.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8850" name="Text Box 2"/>
          <p:cNvSpPr txBox="1">
            <a:spLocks noChangeArrowheads="1"/>
          </p:cNvSpPr>
          <p:nvPr/>
        </p:nvSpPr>
        <p:spPr bwMode="auto">
          <a:xfrm>
            <a:off x="838200" y="381000"/>
            <a:ext cx="7467600" cy="1446550"/>
          </a:xfrm>
          <a:prstGeom prst="rect">
            <a:avLst/>
          </a:prstGeom>
          <a:solidFill>
            <a:schemeClr val="accent4">
              <a:lumMod val="10000"/>
            </a:schemeClr>
          </a:solidFill>
          <a:ln w="34925">
            <a:solidFill>
              <a:schemeClr val="tx1"/>
            </a:solidFill>
            <a:miter lim="800000"/>
            <a:headEnd/>
            <a:tailEnd/>
          </a:ln>
          <a:effectLst/>
        </p:spPr>
        <p:txBody>
          <a:bodyPr>
            <a:spAutoFit/>
          </a:bodyPr>
          <a:lstStyle/>
          <a:p>
            <a:pPr>
              <a:spcBef>
                <a:spcPct val="50000"/>
              </a:spcBef>
            </a:pPr>
            <a:r>
              <a:rPr lang="en-US" sz="4400" b="1" dirty="0">
                <a:solidFill>
                  <a:srgbClr val="FF66FF"/>
                </a:solidFill>
                <a:effectLst>
                  <a:outerShdw blurRad="38100" dist="38100" dir="2700000" algn="tl">
                    <a:srgbClr val="000000">
                      <a:alpha val="43137"/>
                    </a:srgbClr>
                  </a:outerShdw>
                </a:effectLst>
                <a:latin typeface="Arial" pitchFamily="34" charset="0"/>
              </a:rPr>
              <a:t>What Happens When The Law Isn’t Followed?</a:t>
            </a:r>
          </a:p>
        </p:txBody>
      </p:sp>
      <p:sp>
        <p:nvSpPr>
          <p:cNvPr id="78851" name="Text Box 3"/>
          <p:cNvSpPr txBox="1">
            <a:spLocks noChangeArrowheads="1"/>
          </p:cNvSpPr>
          <p:nvPr/>
        </p:nvSpPr>
        <p:spPr bwMode="auto">
          <a:xfrm>
            <a:off x="533400" y="2419350"/>
            <a:ext cx="8305800" cy="2838450"/>
          </a:xfrm>
          <a:prstGeom prst="rect">
            <a:avLst/>
          </a:prstGeom>
          <a:noFill/>
          <a:ln w="9525">
            <a:noFill/>
            <a:miter lim="800000"/>
            <a:headEnd/>
            <a:tailEnd/>
          </a:ln>
          <a:effectLst/>
        </p:spPr>
        <p:txBody>
          <a:bodyPr>
            <a:spAutoFit/>
          </a:bodyPr>
          <a:lstStyle/>
          <a:p>
            <a:pPr marL="457200" indent="-457200">
              <a:spcBef>
                <a:spcPct val="50000"/>
              </a:spcBef>
              <a:buClr>
                <a:schemeClr val="tx1"/>
              </a:buClr>
              <a:buFont typeface="Wingdings" pitchFamily="2" charset="2"/>
              <a:buAutoNum type="arabicParenR"/>
            </a:pPr>
            <a:r>
              <a:rPr lang="en-US" sz="3600" b="1" dirty="0">
                <a:effectLst>
                  <a:outerShdw blurRad="38100" dist="38100" dir="2700000" algn="tl">
                    <a:srgbClr val="000000">
                      <a:alpha val="43137"/>
                    </a:srgbClr>
                  </a:outerShdw>
                </a:effectLst>
                <a:latin typeface="Arial" pitchFamily="34" charset="0"/>
              </a:rPr>
              <a:t>Evidence may not be admissible</a:t>
            </a:r>
          </a:p>
          <a:p>
            <a:pPr marL="457200" indent="-457200">
              <a:spcBef>
                <a:spcPct val="50000"/>
              </a:spcBef>
              <a:buClr>
                <a:schemeClr val="tx1"/>
              </a:buClr>
              <a:buFont typeface="Wingdings" pitchFamily="2" charset="2"/>
              <a:buAutoNum type="arabicParenR"/>
            </a:pPr>
            <a:r>
              <a:rPr lang="en-US" sz="3600" b="1" dirty="0">
                <a:effectLst>
                  <a:outerShdw blurRad="38100" dist="38100" dir="2700000" algn="tl">
                    <a:srgbClr val="000000">
                      <a:alpha val="43137"/>
                    </a:srgbClr>
                  </a:outerShdw>
                </a:effectLst>
                <a:latin typeface="Arial" pitchFamily="34" charset="0"/>
              </a:rPr>
              <a:t>Possibly civil &amp; criminal penalties for officer</a:t>
            </a:r>
          </a:p>
          <a:p>
            <a:pPr marL="457200" indent="-457200">
              <a:spcBef>
                <a:spcPct val="50000"/>
              </a:spcBef>
              <a:buClr>
                <a:schemeClr val="tx1"/>
              </a:buClr>
              <a:buFont typeface="Wingdings" pitchFamily="2" charset="2"/>
              <a:buAutoNum type="arabicParenR"/>
            </a:pPr>
            <a:r>
              <a:rPr lang="en-US" sz="3600" b="1" dirty="0">
                <a:effectLst>
                  <a:outerShdw blurRad="38100" dist="38100" dir="2700000" algn="tl">
                    <a:srgbClr val="000000">
                      <a:alpha val="43137"/>
                    </a:srgbClr>
                  </a:outerShdw>
                </a:effectLst>
                <a:latin typeface="Arial" pitchFamily="34" charset="0"/>
              </a:rPr>
              <a:t>Rights are violated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457200" y="533400"/>
            <a:ext cx="8686800" cy="579438"/>
          </a:xfrm>
          <a:prstGeom prst="rect">
            <a:avLst/>
          </a:prstGeom>
          <a:noFill/>
          <a:ln w="9525">
            <a:noFill/>
            <a:miter lim="800000"/>
            <a:headEnd/>
            <a:tailEnd/>
          </a:ln>
          <a:effectLst/>
        </p:spPr>
        <p:txBody>
          <a:bodyPr>
            <a:spAutoFit/>
          </a:bodyPr>
          <a:lstStyle/>
          <a:p>
            <a:r>
              <a:rPr lang="en-US" sz="3200">
                <a:latin typeface="Tahoma" pitchFamily="34" charset="0"/>
              </a:rPr>
              <a:t>Greenwood’s lawyers appealed his conviction.</a:t>
            </a:r>
            <a:r>
              <a:rPr lang="en-US" sz="2800"/>
              <a:t> </a:t>
            </a:r>
          </a:p>
        </p:txBody>
      </p:sp>
      <p:sp>
        <p:nvSpPr>
          <p:cNvPr id="26631" name="Text Box 7"/>
          <p:cNvSpPr txBox="1">
            <a:spLocks noChangeArrowheads="1"/>
          </p:cNvSpPr>
          <p:nvPr/>
        </p:nvSpPr>
        <p:spPr bwMode="auto">
          <a:xfrm>
            <a:off x="457200" y="1600200"/>
            <a:ext cx="8305800" cy="1066800"/>
          </a:xfrm>
          <a:prstGeom prst="rect">
            <a:avLst/>
          </a:prstGeom>
          <a:noFill/>
          <a:ln w="9525">
            <a:noFill/>
            <a:miter lim="800000"/>
            <a:headEnd/>
            <a:tailEnd/>
          </a:ln>
          <a:effectLst/>
        </p:spPr>
        <p:txBody>
          <a:bodyPr>
            <a:spAutoFit/>
          </a:bodyPr>
          <a:lstStyle/>
          <a:p>
            <a:pPr>
              <a:spcBef>
                <a:spcPct val="50000"/>
              </a:spcBef>
            </a:pPr>
            <a:r>
              <a:rPr lang="en-US" sz="3200">
                <a:latin typeface="Tahoma" pitchFamily="34" charset="0"/>
              </a:rPr>
              <a:t>They argued that the police had no right to search the trash bags.</a:t>
            </a:r>
          </a:p>
        </p:txBody>
      </p:sp>
      <p:sp>
        <p:nvSpPr>
          <p:cNvPr id="26632" name="Text Box 8"/>
          <p:cNvSpPr txBox="1">
            <a:spLocks noChangeArrowheads="1"/>
          </p:cNvSpPr>
          <p:nvPr/>
        </p:nvSpPr>
        <p:spPr bwMode="auto">
          <a:xfrm>
            <a:off x="381000" y="2819400"/>
            <a:ext cx="8458200" cy="1066800"/>
          </a:xfrm>
          <a:prstGeom prst="rect">
            <a:avLst/>
          </a:prstGeom>
          <a:noFill/>
          <a:ln w="9525">
            <a:noFill/>
            <a:miter lim="800000"/>
            <a:headEnd/>
            <a:tailEnd/>
          </a:ln>
          <a:effectLst/>
        </p:spPr>
        <p:txBody>
          <a:bodyPr>
            <a:spAutoFit/>
          </a:bodyPr>
          <a:lstStyle/>
          <a:p>
            <a:r>
              <a:rPr lang="en-US" sz="3200">
                <a:latin typeface="Tahoma" pitchFamily="34" charset="0"/>
              </a:rPr>
              <a:t>Therefore the evidence from the trash bags should not have been admitted at the trial.</a:t>
            </a:r>
          </a:p>
        </p:txBody>
      </p:sp>
      <p:pic>
        <p:nvPicPr>
          <p:cNvPr id="26633" name="Picture 9" descr="M:\Clip Art\Household\Cleaning\Trash Can &amp; Garbage.wmf"/>
          <p:cNvPicPr>
            <a:picLocks noChangeAspect="1" noChangeArrowheads="1"/>
          </p:cNvPicPr>
          <p:nvPr/>
        </p:nvPicPr>
        <p:blipFill>
          <a:blip r:embed="rId5"/>
          <a:srcRect/>
          <a:stretch>
            <a:fillRect/>
          </a:stretch>
        </p:blipFill>
        <p:spPr bwMode="auto">
          <a:xfrm>
            <a:off x="3303588" y="4419600"/>
            <a:ext cx="2411412" cy="1862138"/>
          </a:xfrm>
          <a:prstGeom prst="rect">
            <a:avLst/>
          </a:prstGeom>
          <a:noFill/>
        </p:spPr>
      </p:pic>
      <p:sp>
        <p:nvSpPr>
          <p:cNvPr id="26636" name="Oval 12"/>
          <p:cNvSpPr>
            <a:spLocks noChangeArrowheads="1"/>
          </p:cNvSpPr>
          <p:nvPr/>
        </p:nvSpPr>
        <p:spPr bwMode="auto">
          <a:xfrm>
            <a:off x="3124200" y="4038600"/>
            <a:ext cx="2667000" cy="2514600"/>
          </a:xfrm>
          <a:prstGeom prst="ellipse">
            <a:avLst/>
          </a:prstGeom>
          <a:noFill/>
          <a:ln w="76200">
            <a:solidFill>
              <a:srgbClr val="FF0000"/>
            </a:solidFill>
            <a:round/>
            <a:headEnd/>
            <a:tailEnd/>
          </a:ln>
          <a:effectLst/>
        </p:spPr>
        <p:txBody>
          <a:bodyPr wrap="none" anchor="ctr"/>
          <a:lstStyle/>
          <a:p>
            <a:endParaRPr lang="en-US"/>
          </a:p>
        </p:txBody>
      </p:sp>
      <p:sp>
        <p:nvSpPr>
          <p:cNvPr id="26637" name="Line 13"/>
          <p:cNvSpPr>
            <a:spLocks noChangeShapeType="1"/>
          </p:cNvSpPr>
          <p:nvPr/>
        </p:nvSpPr>
        <p:spPr bwMode="auto">
          <a:xfrm>
            <a:off x="3429000" y="4495800"/>
            <a:ext cx="2133600" cy="1447800"/>
          </a:xfrm>
          <a:prstGeom prst="line">
            <a:avLst/>
          </a:prstGeom>
          <a:noFill/>
          <a:ln w="76200">
            <a:solidFill>
              <a:srgbClr val="FF0000"/>
            </a:solidFill>
            <a:round/>
            <a:headEnd/>
            <a:tailEnd/>
          </a:ln>
          <a:effectLst/>
        </p:spPr>
        <p:txBody>
          <a:bodyPr wrap="none" anchor="ctr"/>
          <a:lstStyle/>
          <a:p>
            <a:endParaRPr lang="en-US"/>
          </a:p>
        </p:txBody>
      </p:sp>
      <p:graphicFrame>
        <p:nvGraphicFramePr>
          <p:cNvPr id="26639" name="Rectangle 15"/>
          <p:cNvGraphicFramePr>
            <a:graphicFrameLocks/>
          </p:cNvGraphicFramePr>
          <p:nvPr/>
        </p:nvGraphicFramePr>
        <p:xfrm>
          <a:off x="1524000" y="1397000"/>
          <a:ext cx="6096000" cy="4064000"/>
        </p:xfrm>
        <a:graphic>
          <a:graphicData uri="http://schemas.openxmlformats.org/presentationml/2006/ole">
            <p:oleObj spid="_x0000_s48130" name="Clip" r:id="rId6" imgW="0" imgH="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3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63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4" name="accessdeniedfema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P spid="266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earch"/>
          <p:cNvPicPr>
            <a:picLocks noChangeAspect="1" noChangeArrowheads="1"/>
          </p:cNvPicPr>
          <p:nvPr/>
        </p:nvPicPr>
        <p:blipFill>
          <a:blip r:embed="rId2"/>
          <a:srcRect l="5657"/>
          <a:stretch>
            <a:fillRect/>
          </a:stretch>
        </p:blipFill>
        <p:spPr bwMode="auto">
          <a:xfrm>
            <a:off x="0" y="0"/>
            <a:ext cx="9144000" cy="6858000"/>
          </a:xfrm>
          <a:prstGeom prst="rect">
            <a:avLst/>
          </a:prstGeom>
          <a:noFill/>
        </p:spPr>
      </p:pic>
      <p:sp>
        <p:nvSpPr>
          <p:cNvPr id="6146" name="Rectangle 2"/>
          <p:cNvSpPr>
            <a:spLocks noGrp="1" noChangeArrowheads="1"/>
          </p:cNvSpPr>
          <p:nvPr>
            <p:ph type="title"/>
          </p:nvPr>
        </p:nvSpPr>
        <p:spPr>
          <a:xfrm>
            <a:off x="1371600" y="381000"/>
            <a:ext cx="5943600" cy="762000"/>
          </a:xfrm>
          <a:solidFill>
            <a:schemeClr val="accent1">
              <a:lumMod val="20000"/>
              <a:lumOff val="80000"/>
            </a:schemeClr>
          </a:solidFill>
          <a:ln w="28575">
            <a:solidFill>
              <a:schemeClr val="bg2">
                <a:lumMod val="50000"/>
              </a:schemeClr>
            </a:solidFill>
          </a:ln>
        </p:spPr>
        <p:txBody>
          <a:bodyPr/>
          <a:lstStyle/>
          <a:p>
            <a:r>
              <a:rPr lang="en-US" b="1" dirty="0">
                <a:solidFill>
                  <a:srgbClr val="FF0000"/>
                </a:solidFill>
              </a:rPr>
              <a:t>Crime Scene Search</a:t>
            </a:r>
          </a:p>
        </p:txBody>
      </p:sp>
      <p:sp>
        <p:nvSpPr>
          <p:cNvPr id="6147" name="Rectangle 3"/>
          <p:cNvSpPr>
            <a:spLocks noGrp="1" noChangeArrowheads="1"/>
          </p:cNvSpPr>
          <p:nvPr>
            <p:ph type="body" idx="1"/>
          </p:nvPr>
        </p:nvSpPr>
        <p:spPr>
          <a:xfrm>
            <a:off x="0" y="2438400"/>
            <a:ext cx="4038600" cy="3581400"/>
          </a:xfrm>
        </p:spPr>
        <p:txBody>
          <a:bodyPr/>
          <a:lstStyle/>
          <a:p>
            <a:r>
              <a:rPr lang="en-US" b="1" dirty="0">
                <a:solidFill>
                  <a:schemeClr val="accent4">
                    <a:lumMod val="10000"/>
                  </a:schemeClr>
                </a:solidFill>
                <a:effectLst/>
              </a:rPr>
              <a:t>Careful and methodical search</a:t>
            </a:r>
          </a:p>
          <a:p>
            <a:pPr>
              <a:buNone/>
            </a:pPr>
            <a:endParaRPr lang="en-US" b="1" dirty="0">
              <a:solidFill>
                <a:schemeClr val="accent4">
                  <a:lumMod val="10000"/>
                </a:schemeClr>
              </a:solidFill>
              <a:effectLst/>
            </a:endParaRPr>
          </a:p>
          <a:p>
            <a:pPr>
              <a:buFont typeface="Wingdings" pitchFamily="2" charset="2"/>
              <a:buNone/>
            </a:pPr>
            <a:endParaRPr lang="en-US" dirty="0"/>
          </a:p>
        </p:txBody>
      </p:sp>
      <p:sp>
        <p:nvSpPr>
          <p:cNvPr id="8" name="Rectangle 3"/>
          <p:cNvSpPr txBox="1">
            <a:spLocks noChangeArrowheads="1"/>
          </p:cNvSpPr>
          <p:nvPr/>
        </p:nvSpPr>
        <p:spPr bwMode="auto">
          <a:xfrm>
            <a:off x="4419600" y="2209800"/>
            <a:ext cx="47244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3200" b="1" i="0" u="none" strike="noStrike" kern="0" cap="none" spc="0" normalizeH="0" baseline="0" noProof="0" dirty="0" smtClean="0">
                <a:ln>
                  <a:noFill/>
                </a:ln>
                <a:solidFill>
                  <a:schemeClr val="accent4">
                    <a:lumMod val="10000"/>
                  </a:schemeClr>
                </a:solidFill>
                <a:effectLst/>
                <a:uLnTx/>
                <a:uFillTx/>
                <a:latin typeface="+mn-lt"/>
                <a:ea typeface="+mn-ea"/>
                <a:cs typeface="+mn-cs"/>
              </a:rPr>
              <a:t>Crime Scenes are 3-dimensional</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3200" b="1" i="0" u="none" strike="noStrike" kern="0" cap="none" spc="0" normalizeH="0" baseline="0" noProof="0" dirty="0" smtClean="0">
                <a:ln>
                  <a:noFill/>
                </a:ln>
                <a:solidFill>
                  <a:schemeClr val="accent4">
                    <a:lumMod val="10000"/>
                  </a:schemeClr>
                </a:solidFill>
                <a:effectLst/>
                <a:uLnTx/>
                <a:uFillTx/>
                <a:latin typeface="+mn-lt"/>
                <a:ea typeface="+mn-ea"/>
                <a:cs typeface="+mn-cs"/>
              </a:rPr>
              <a:t>          -floors, walls,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lang="en-US" sz="3200" b="1" kern="0" dirty="0">
                <a:solidFill>
                  <a:schemeClr val="accent4">
                    <a:lumMod val="10000"/>
                  </a:schemeClr>
                </a:solidFill>
                <a:latin typeface="+mn-lt"/>
              </a:rPr>
              <a:t> </a:t>
            </a:r>
            <a:r>
              <a:rPr lang="en-US" sz="3200" b="1" kern="0" dirty="0" smtClean="0">
                <a:solidFill>
                  <a:schemeClr val="accent4">
                    <a:lumMod val="10000"/>
                  </a:schemeClr>
                </a:solidFill>
                <a:latin typeface="+mn-lt"/>
              </a:rPr>
              <a:t>                  </a:t>
            </a:r>
            <a:r>
              <a:rPr kumimoji="0" lang="en-US" sz="3200" b="1" i="0" u="none" strike="noStrike" kern="0" cap="none" spc="0" normalizeH="0" baseline="0" noProof="0" dirty="0" smtClean="0">
                <a:ln>
                  <a:noFill/>
                </a:ln>
                <a:solidFill>
                  <a:schemeClr val="accent4">
                    <a:lumMod val="10000"/>
                  </a:schemeClr>
                </a:solidFill>
                <a:effectLst/>
                <a:uLnTx/>
                <a:uFillTx/>
                <a:latin typeface="+mn-lt"/>
                <a:ea typeface="+mn-ea"/>
                <a:cs typeface="+mn-cs"/>
              </a:rPr>
              <a:t>ceilings</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6155" name="Picture 11" descr="http://content.answers.com/main/content/wp/en/thumb/9/95/180px-WheresWaldo.jpg"/>
          <p:cNvPicPr>
            <a:picLocks noChangeAspect="1" noChangeArrowheads="1"/>
          </p:cNvPicPr>
          <p:nvPr/>
        </p:nvPicPr>
        <p:blipFill>
          <a:blip r:embed="rId3" cstate="print"/>
          <a:srcRect/>
          <a:stretch>
            <a:fillRect/>
          </a:stretch>
        </p:blipFill>
        <p:spPr bwMode="auto">
          <a:xfrm>
            <a:off x="8686800" y="304800"/>
            <a:ext cx="172464" cy="323850"/>
          </a:xfrm>
          <a:prstGeom prst="rect">
            <a:avLst/>
          </a:prstGeom>
          <a:solidFill>
            <a:schemeClr val="accent1">
              <a:lumMod val="20000"/>
              <a:lumOff val="80000"/>
            </a:schemeClr>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38200" y="76200"/>
            <a:ext cx="7467600" cy="822325"/>
          </a:xfrm>
          <a:prstGeom prst="rect">
            <a:avLst/>
          </a:prstGeom>
          <a:noFill/>
          <a:ln w="9525">
            <a:noFill/>
            <a:miter lim="800000"/>
            <a:headEnd/>
            <a:tailEnd/>
          </a:ln>
          <a:effectLst/>
        </p:spPr>
        <p:txBody>
          <a:bodyPr>
            <a:spAutoFit/>
          </a:bodyPr>
          <a:lstStyle/>
          <a:p>
            <a:pPr algn="ctr"/>
            <a:r>
              <a:rPr lang="en-US">
                <a:latin typeface="Arial Black" pitchFamily="34" charset="0"/>
              </a:rPr>
              <a:t>Both sides presented oral arguments and briefs to the appeals courts.</a:t>
            </a:r>
            <a:r>
              <a:rPr lang="en-US"/>
              <a:t> </a:t>
            </a:r>
          </a:p>
        </p:txBody>
      </p:sp>
      <p:sp>
        <p:nvSpPr>
          <p:cNvPr id="5123" name="Text Box 3"/>
          <p:cNvSpPr txBox="1">
            <a:spLocks noChangeArrowheads="1"/>
          </p:cNvSpPr>
          <p:nvPr/>
        </p:nvSpPr>
        <p:spPr bwMode="auto">
          <a:xfrm>
            <a:off x="1431925" y="1600200"/>
            <a:ext cx="7254875" cy="1187450"/>
          </a:xfrm>
          <a:prstGeom prst="rect">
            <a:avLst/>
          </a:prstGeom>
          <a:noFill/>
          <a:ln w="9525">
            <a:noFill/>
            <a:miter lim="800000"/>
            <a:headEnd/>
            <a:tailEnd/>
          </a:ln>
          <a:effectLst/>
        </p:spPr>
        <p:txBody>
          <a:bodyPr>
            <a:spAutoFit/>
          </a:bodyPr>
          <a:lstStyle/>
          <a:p>
            <a:r>
              <a:rPr lang="en-US"/>
              <a:t>Police did not conduct a “search” as defined by law. A search is a governmental intrusion into something in which a person has </a:t>
            </a:r>
            <a:r>
              <a:rPr lang="en-US" b="1"/>
              <a:t>a reasonable expectation of privacy</a:t>
            </a:r>
            <a:r>
              <a:rPr lang="en-US"/>
              <a:t>. </a:t>
            </a:r>
          </a:p>
        </p:txBody>
      </p:sp>
      <p:sp>
        <p:nvSpPr>
          <p:cNvPr id="5125" name="Text Box 5"/>
          <p:cNvSpPr txBox="1">
            <a:spLocks noChangeArrowheads="1"/>
          </p:cNvSpPr>
          <p:nvPr/>
        </p:nvSpPr>
        <p:spPr bwMode="auto">
          <a:xfrm>
            <a:off x="1447800" y="2895600"/>
            <a:ext cx="7315200" cy="1187450"/>
          </a:xfrm>
          <a:prstGeom prst="rect">
            <a:avLst/>
          </a:prstGeom>
          <a:noFill/>
          <a:ln w="9525">
            <a:noFill/>
            <a:miter lim="800000"/>
            <a:headEnd/>
            <a:tailEnd/>
          </a:ln>
          <a:effectLst/>
        </p:spPr>
        <p:txBody>
          <a:bodyPr>
            <a:spAutoFit/>
          </a:bodyPr>
          <a:lstStyle/>
          <a:p>
            <a:r>
              <a:rPr lang="en-US"/>
              <a:t>Greenwood had thrown away the evidence. He had no reasonable expectation of privacy in trash bags left on the curb for the trash collector. </a:t>
            </a:r>
          </a:p>
        </p:txBody>
      </p:sp>
      <p:sp>
        <p:nvSpPr>
          <p:cNvPr id="5127" name="Text Box 7"/>
          <p:cNvSpPr txBox="1">
            <a:spLocks noChangeArrowheads="1"/>
          </p:cNvSpPr>
          <p:nvPr/>
        </p:nvSpPr>
        <p:spPr bwMode="auto">
          <a:xfrm>
            <a:off x="76200" y="990600"/>
            <a:ext cx="8915400" cy="457200"/>
          </a:xfrm>
          <a:prstGeom prst="rect">
            <a:avLst/>
          </a:prstGeom>
          <a:noFill/>
          <a:ln w="9525">
            <a:noFill/>
            <a:miter lim="800000"/>
            <a:headEnd/>
            <a:tailEnd/>
          </a:ln>
          <a:effectLst/>
        </p:spPr>
        <p:txBody>
          <a:bodyPr>
            <a:spAutoFit/>
          </a:bodyPr>
          <a:lstStyle/>
          <a:p>
            <a:pPr algn="ctr">
              <a:spcBef>
                <a:spcPct val="50000"/>
              </a:spcBef>
            </a:pPr>
            <a:r>
              <a:rPr lang="en-US" b="1"/>
              <a:t>Attorneys for the state of California presented this argument:</a:t>
            </a:r>
          </a:p>
        </p:txBody>
      </p:sp>
      <p:pic>
        <p:nvPicPr>
          <p:cNvPr id="5129" name="Picture 9" descr="M:\Clip Art\Government\State &amp; Local\Circuit Court.wmf"/>
          <p:cNvPicPr>
            <a:picLocks noChangeAspect="1" noChangeArrowheads="1"/>
          </p:cNvPicPr>
          <p:nvPr/>
        </p:nvPicPr>
        <p:blipFill>
          <a:blip r:embed="rId4"/>
          <a:srcRect/>
          <a:stretch>
            <a:fillRect/>
          </a:stretch>
        </p:blipFill>
        <p:spPr bwMode="auto">
          <a:xfrm>
            <a:off x="3581400" y="4724400"/>
            <a:ext cx="1897063" cy="1981200"/>
          </a:xfrm>
          <a:prstGeom prst="rect">
            <a:avLst/>
          </a:prstGeom>
          <a:noFill/>
        </p:spPr>
      </p:pic>
      <p:pic>
        <p:nvPicPr>
          <p:cNvPr id="5131" name="Picture 11" descr="D:\Clip Art\Government\Judicial Branch\Gavel 02.wmf"/>
          <p:cNvPicPr>
            <a:picLocks noChangeAspect="1" noChangeArrowheads="1"/>
          </p:cNvPicPr>
          <p:nvPr/>
        </p:nvPicPr>
        <p:blipFill>
          <a:blip r:embed="rId5"/>
          <a:srcRect/>
          <a:stretch>
            <a:fillRect/>
          </a:stretch>
        </p:blipFill>
        <p:spPr bwMode="auto">
          <a:xfrm>
            <a:off x="457200" y="2998788"/>
            <a:ext cx="889000" cy="430212"/>
          </a:xfrm>
          <a:prstGeom prst="rect">
            <a:avLst/>
          </a:prstGeom>
          <a:noFill/>
        </p:spPr>
      </p:pic>
      <p:pic>
        <p:nvPicPr>
          <p:cNvPr id="5132" name="Picture 12" descr="D:\Clip Art\Government\Judicial Branch\Gavel 02.wmf"/>
          <p:cNvPicPr>
            <a:picLocks noChangeAspect="1" noChangeArrowheads="1"/>
          </p:cNvPicPr>
          <p:nvPr/>
        </p:nvPicPr>
        <p:blipFill>
          <a:blip r:embed="rId5"/>
          <a:srcRect/>
          <a:stretch>
            <a:fillRect/>
          </a:stretch>
        </p:blipFill>
        <p:spPr bwMode="auto">
          <a:xfrm>
            <a:off x="457200" y="1600200"/>
            <a:ext cx="889000" cy="430213"/>
          </a:xfrm>
          <a:prstGeom prst="rect">
            <a:avLst/>
          </a:prstGeom>
          <a:noFill/>
        </p:spPr>
      </p:pic>
      <p:sp>
        <p:nvSpPr>
          <p:cNvPr id="5126" name="Text Box 6"/>
          <p:cNvSpPr txBox="1">
            <a:spLocks noChangeArrowheads="1"/>
          </p:cNvSpPr>
          <p:nvPr/>
        </p:nvSpPr>
        <p:spPr bwMode="auto">
          <a:xfrm>
            <a:off x="1447800" y="4191000"/>
            <a:ext cx="6629400" cy="457200"/>
          </a:xfrm>
          <a:prstGeom prst="rect">
            <a:avLst/>
          </a:prstGeom>
          <a:noFill/>
          <a:ln w="9525">
            <a:noFill/>
            <a:miter lim="800000"/>
            <a:headEnd/>
            <a:tailEnd/>
          </a:ln>
          <a:effectLst/>
        </p:spPr>
        <p:txBody>
          <a:bodyPr>
            <a:spAutoFit/>
          </a:bodyPr>
          <a:lstStyle/>
          <a:p>
            <a:r>
              <a:rPr lang="en-US"/>
              <a:t>Therefore the police did not conduct a search.</a:t>
            </a:r>
          </a:p>
        </p:txBody>
      </p:sp>
      <p:pic>
        <p:nvPicPr>
          <p:cNvPr id="5133" name="Picture 13" descr="D:\Clip Art\Government\Judicial Branch\Gavel 02.wmf"/>
          <p:cNvPicPr>
            <a:picLocks noChangeAspect="1" noChangeArrowheads="1"/>
          </p:cNvPicPr>
          <p:nvPr/>
        </p:nvPicPr>
        <p:blipFill>
          <a:blip r:embed="rId5"/>
          <a:srcRect/>
          <a:stretch>
            <a:fillRect/>
          </a:stretch>
        </p:blipFill>
        <p:spPr bwMode="auto">
          <a:xfrm>
            <a:off x="482600" y="4191000"/>
            <a:ext cx="889000" cy="4302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additive="base">
                                        <p:cTn id="7" dur="500" fill="hold"/>
                                        <p:tgtEl>
                                          <p:spTgt spid="5132"/>
                                        </p:tgtEl>
                                        <p:attrNameLst>
                                          <p:attrName>ppt_x</p:attrName>
                                        </p:attrNameLst>
                                      </p:cBhvr>
                                      <p:tavLst>
                                        <p:tav tm="0">
                                          <p:val>
                                            <p:strVal val="0-#ppt_w/2"/>
                                          </p:val>
                                        </p:tav>
                                        <p:tav tm="100000">
                                          <p:val>
                                            <p:strVal val="#ppt_x"/>
                                          </p:val>
                                        </p:tav>
                                      </p:tavLst>
                                    </p:anim>
                                    <p:anim calcmode="lin" valueType="num">
                                      <p:cBhvr additive="base">
                                        <p:cTn id="8" dur="500" fill="hold"/>
                                        <p:tgtEl>
                                          <p:spTgt spid="51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ip.wav"/>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1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131"/>
                                        </p:tgtEl>
                                        <p:attrNameLst>
                                          <p:attrName>style.visibility</p:attrName>
                                        </p:attrNameLst>
                                      </p:cBhvr>
                                      <p:to>
                                        <p:strVal val="visible"/>
                                      </p:to>
                                    </p:set>
                                    <p:anim calcmode="lin" valueType="num">
                                      <p:cBhvr additive="base">
                                        <p:cTn id="16" dur="500" fill="hold"/>
                                        <p:tgtEl>
                                          <p:spTgt spid="5131"/>
                                        </p:tgtEl>
                                        <p:attrNameLst>
                                          <p:attrName>ppt_x</p:attrName>
                                        </p:attrNameLst>
                                      </p:cBhvr>
                                      <p:tavLst>
                                        <p:tav tm="0">
                                          <p:val>
                                            <p:strVal val="0-#ppt_w/2"/>
                                          </p:val>
                                        </p:tav>
                                        <p:tav tm="100000">
                                          <p:val>
                                            <p:strVal val="#ppt_x"/>
                                          </p:val>
                                        </p:tav>
                                      </p:tavLst>
                                    </p:anim>
                                    <p:anim calcmode="lin" valueType="num">
                                      <p:cBhvr additive="base">
                                        <p:cTn id="17" dur="500" fill="hold"/>
                                        <p:tgtEl>
                                          <p:spTgt spid="51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whip.wav"/>
                                        </p:tgtEl>
                                      </p:cMediaNode>
                                    </p:audio>
                                  </p:sub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5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33"/>
                                        </p:tgtEl>
                                        <p:attrNameLst>
                                          <p:attrName>style.visibility</p:attrName>
                                        </p:attrNameLst>
                                      </p:cBhvr>
                                      <p:to>
                                        <p:strVal val="visible"/>
                                      </p:to>
                                    </p:set>
                                    <p:anim calcmode="lin" valueType="num">
                                      <p:cBhvr additive="base">
                                        <p:cTn id="25" dur="500" fill="hold"/>
                                        <p:tgtEl>
                                          <p:spTgt spid="5133"/>
                                        </p:tgtEl>
                                        <p:attrNameLst>
                                          <p:attrName>ppt_x</p:attrName>
                                        </p:attrNameLst>
                                      </p:cBhvr>
                                      <p:tavLst>
                                        <p:tav tm="0">
                                          <p:val>
                                            <p:strVal val="0-#ppt_w/2"/>
                                          </p:val>
                                        </p:tav>
                                        <p:tav tm="100000">
                                          <p:val>
                                            <p:strVal val="#ppt_x"/>
                                          </p:val>
                                        </p:tav>
                                      </p:tavLst>
                                    </p:anim>
                                    <p:anim calcmode="lin" valueType="num">
                                      <p:cBhvr additive="base">
                                        <p:cTn id="26" dur="500" fill="hold"/>
                                        <p:tgtEl>
                                          <p:spTgt spid="51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ip.wav"/>
                                        </p:tgtEl>
                                      </p:cMediaNode>
                                    </p:audio>
                                  </p:sub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5" grpId="0" autoUpdateAnimBg="0"/>
      <p:bldP spid="512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160463" y="2759075"/>
            <a:ext cx="6840537" cy="822325"/>
          </a:xfrm>
          <a:prstGeom prst="rect">
            <a:avLst/>
          </a:prstGeom>
          <a:noFill/>
          <a:ln w="9525">
            <a:noFill/>
            <a:miter lim="800000"/>
            <a:headEnd/>
            <a:tailEnd/>
          </a:ln>
          <a:effectLst/>
        </p:spPr>
        <p:txBody>
          <a:bodyPr>
            <a:spAutoFit/>
          </a:bodyPr>
          <a:lstStyle/>
          <a:p>
            <a:r>
              <a:rPr lang="en-US"/>
              <a:t>	</a:t>
            </a:r>
            <a:r>
              <a:rPr lang="en-US">
                <a:solidFill>
                  <a:srgbClr val="FFFF66"/>
                </a:solidFill>
              </a:rPr>
              <a:t>Therefore the police did conduct a search, 		which they had no right to do.</a:t>
            </a:r>
          </a:p>
        </p:txBody>
      </p:sp>
      <p:pic>
        <p:nvPicPr>
          <p:cNvPr id="23555" name="Picture 3" descr="M:\Clip Art\Government\State &amp; Local\Circuit Court.wmf"/>
          <p:cNvPicPr>
            <a:picLocks noChangeAspect="1" noChangeArrowheads="1"/>
          </p:cNvPicPr>
          <p:nvPr/>
        </p:nvPicPr>
        <p:blipFill>
          <a:blip r:embed="rId4"/>
          <a:srcRect/>
          <a:stretch>
            <a:fillRect/>
          </a:stretch>
        </p:blipFill>
        <p:spPr bwMode="auto">
          <a:xfrm>
            <a:off x="3200400" y="3810000"/>
            <a:ext cx="2700338" cy="2819400"/>
          </a:xfrm>
          <a:prstGeom prst="rect">
            <a:avLst/>
          </a:prstGeom>
          <a:noFill/>
        </p:spPr>
      </p:pic>
      <p:pic>
        <p:nvPicPr>
          <p:cNvPr id="23556" name="Picture 4" descr="D:\Clip Art\Government\Judicial Branch\Gavel 02.wmf"/>
          <p:cNvPicPr>
            <a:picLocks noChangeAspect="1" noChangeArrowheads="1"/>
          </p:cNvPicPr>
          <p:nvPr/>
        </p:nvPicPr>
        <p:blipFill>
          <a:blip r:embed="rId5"/>
          <a:srcRect/>
          <a:stretch>
            <a:fillRect/>
          </a:stretch>
        </p:blipFill>
        <p:spPr bwMode="auto">
          <a:xfrm>
            <a:off x="990600" y="2770188"/>
            <a:ext cx="889000" cy="430212"/>
          </a:xfrm>
          <a:prstGeom prst="rect">
            <a:avLst/>
          </a:prstGeom>
          <a:noFill/>
        </p:spPr>
      </p:pic>
      <p:pic>
        <p:nvPicPr>
          <p:cNvPr id="23557" name="Picture 5" descr="D:\Clip Art\Government\Judicial Branch\Gavel 02.wmf"/>
          <p:cNvPicPr>
            <a:picLocks noChangeAspect="1" noChangeArrowheads="1"/>
          </p:cNvPicPr>
          <p:nvPr/>
        </p:nvPicPr>
        <p:blipFill>
          <a:blip r:embed="rId5"/>
          <a:srcRect/>
          <a:stretch>
            <a:fillRect/>
          </a:stretch>
        </p:blipFill>
        <p:spPr bwMode="auto">
          <a:xfrm>
            <a:off x="1016000" y="1600200"/>
            <a:ext cx="889000" cy="430213"/>
          </a:xfrm>
          <a:prstGeom prst="rect">
            <a:avLst/>
          </a:prstGeom>
          <a:noFill/>
        </p:spPr>
      </p:pic>
      <p:sp>
        <p:nvSpPr>
          <p:cNvPr id="23558" name="Text Box 6"/>
          <p:cNvSpPr txBox="1">
            <a:spLocks noChangeArrowheads="1"/>
          </p:cNvSpPr>
          <p:nvPr/>
        </p:nvSpPr>
        <p:spPr bwMode="auto">
          <a:xfrm>
            <a:off x="1295400" y="228600"/>
            <a:ext cx="6553200" cy="1066800"/>
          </a:xfrm>
          <a:prstGeom prst="rect">
            <a:avLst/>
          </a:prstGeom>
          <a:noFill/>
          <a:ln w="9525">
            <a:noFill/>
            <a:miter lim="800000"/>
            <a:headEnd/>
            <a:tailEnd/>
          </a:ln>
          <a:effectLst/>
        </p:spPr>
        <p:txBody>
          <a:bodyPr>
            <a:spAutoFit/>
          </a:bodyPr>
          <a:lstStyle/>
          <a:p>
            <a:pPr algn="ctr"/>
            <a:r>
              <a:rPr lang="en-US" sz="3200" b="1"/>
              <a:t>Greenwood’s lawyers presented this argument to the appeals court:</a:t>
            </a:r>
            <a:r>
              <a:rPr lang="en-US"/>
              <a:t> </a:t>
            </a:r>
          </a:p>
        </p:txBody>
      </p:sp>
      <p:sp>
        <p:nvSpPr>
          <p:cNvPr id="23559" name="Rectangle 7"/>
          <p:cNvSpPr>
            <a:spLocks noChangeArrowheads="1"/>
          </p:cNvSpPr>
          <p:nvPr/>
        </p:nvSpPr>
        <p:spPr bwMode="auto">
          <a:xfrm>
            <a:off x="2057400" y="1600200"/>
            <a:ext cx="5867400" cy="822325"/>
          </a:xfrm>
          <a:prstGeom prst="rect">
            <a:avLst/>
          </a:prstGeom>
          <a:noFill/>
          <a:ln w="9525">
            <a:noFill/>
            <a:miter lim="800000"/>
            <a:headEnd/>
            <a:tailEnd/>
          </a:ln>
          <a:effectLst/>
        </p:spPr>
        <p:txBody>
          <a:bodyPr>
            <a:spAutoFit/>
          </a:bodyPr>
          <a:lstStyle/>
          <a:p>
            <a:r>
              <a:rPr lang="en-US">
                <a:solidFill>
                  <a:srgbClr val="FFFF66"/>
                </a:solidFill>
              </a:rPr>
              <a:t>Greenwood did have a reasonable expectation of privacy of these bags.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slide(fromRight)">
                                      <p:cBhvr>
                                        <p:cTn id="7" dur="500"/>
                                        <p:tgtEl>
                                          <p:spTgt spid="23557"/>
                                        </p:tgtEl>
                                      </p:cBhvr>
                                    </p:animEffect>
                                  </p:childTnLst>
                                  <p:subTnLst>
                                    <p:audio>
                                      <p:cMediaNode>
                                        <p:cTn display="0" masterRel="sameClick">
                                          <p:stCondLst>
                                            <p:cond evt="begin" delay="0">
                                              <p:tn val="5"/>
                                            </p:cond>
                                          </p:stCondLst>
                                          <p:endCondLst>
                                            <p:cond evt="onStopAudio" delay="0">
                                              <p:tgtEl>
                                                <p:sldTgt/>
                                              </p:tgtEl>
                                            </p:cond>
                                          </p:endCondLst>
                                        </p:cTn>
                                        <p:tgtEl>
                                          <p:sndTgt r:embed="rId3" name="whip.wav"/>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35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nodeType="click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slide(fromRight)">
                                      <p:cBhvr>
                                        <p:cTn id="15" dur="500"/>
                                        <p:tgtEl>
                                          <p:spTgt spid="23556"/>
                                        </p:tgtEl>
                                      </p:cBhvr>
                                    </p:animEffect>
                                  </p:childTnLst>
                                  <p:subTnLst>
                                    <p:audio>
                                      <p:cMediaNode>
                                        <p:cTn display="0" masterRel="sameClick">
                                          <p:stCondLst>
                                            <p:cond evt="begin" delay="0">
                                              <p:tn val="13"/>
                                            </p:cond>
                                          </p:stCondLst>
                                          <p:endCondLst>
                                            <p:cond evt="onStopAudio" delay="0">
                                              <p:tgtEl>
                                                <p:sldTgt/>
                                              </p:tgtEl>
                                            </p:cond>
                                          </p:endCondLst>
                                        </p:cTn>
                                        <p:tgtEl>
                                          <p:sndTgt r:embed="rId3" name="whip.wav"/>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M:\Clip Art\Government\State &amp; Local\Circuit Court.wmf"/>
          <p:cNvPicPr>
            <a:picLocks noChangeAspect="1" noChangeArrowheads="1"/>
          </p:cNvPicPr>
          <p:nvPr/>
        </p:nvPicPr>
        <p:blipFill>
          <a:blip r:embed="rId5"/>
          <a:srcRect/>
          <a:stretch>
            <a:fillRect/>
          </a:stretch>
        </p:blipFill>
        <p:spPr bwMode="auto">
          <a:xfrm>
            <a:off x="3733800" y="5181600"/>
            <a:ext cx="947738" cy="990600"/>
          </a:xfrm>
          <a:prstGeom prst="rect">
            <a:avLst/>
          </a:prstGeom>
          <a:noFill/>
        </p:spPr>
      </p:pic>
      <p:sp>
        <p:nvSpPr>
          <p:cNvPr id="6162" name="AutoShape 18"/>
          <p:cNvSpPr>
            <a:spLocks/>
          </p:cNvSpPr>
          <p:nvPr/>
        </p:nvSpPr>
        <p:spPr bwMode="auto">
          <a:xfrm flipH="1">
            <a:off x="2438400" y="5505450"/>
            <a:ext cx="1066800" cy="514350"/>
          </a:xfrm>
          <a:prstGeom prst="borderCallout1">
            <a:avLst>
              <a:gd name="adj1" fmla="val 26083"/>
              <a:gd name="adj2" fmla="val -7144"/>
              <a:gd name="adj3" fmla="val 64130"/>
              <a:gd name="adj4" fmla="val -58185"/>
            </a:avLst>
          </a:prstGeom>
          <a:solidFill>
            <a:srgbClr val="FF0000"/>
          </a:solidFill>
          <a:ln w="57150">
            <a:solidFill>
              <a:srgbClr val="FF0000"/>
            </a:solidFill>
            <a:miter lim="800000"/>
            <a:headEnd/>
            <a:tailEnd/>
          </a:ln>
          <a:effectLst/>
        </p:spPr>
        <p:txBody>
          <a:bodyPr>
            <a:spAutoFit/>
          </a:bodyPr>
          <a:lstStyle/>
          <a:p>
            <a:endParaRPr lang="en-US"/>
          </a:p>
        </p:txBody>
      </p:sp>
      <p:sp>
        <p:nvSpPr>
          <p:cNvPr id="6146" name="Text Box 2"/>
          <p:cNvSpPr txBox="1">
            <a:spLocks noChangeArrowheads="1"/>
          </p:cNvSpPr>
          <p:nvPr/>
        </p:nvSpPr>
        <p:spPr bwMode="auto">
          <a:xfrm>
            <a:off x="365125" y="152400"/>
            <a:ext cx="8321675" cy="457200"/>
          </a:xfrm>
          <a:prstGeom prst="rect">
            <a:avLst/>
          </a:prstGeom>
          <a:noFill/>
          <a:ln w="9525">
            <a:noFill/>
            <a:miter lim="800000"/>
            <a:headEnd/>
            <a:tailEnd/>
          </a:ln>
          <a:effectLst/>
        </p:spPr>
        <p:txBody>
          <a:bodyPr>
            <a:spAutoFit/>
          </a:bodyPr>
          <a:lstStyle/>
          <a:p>
            <a:pPr algn="ctr"/>
            <a:r>
              <a:rPr lang="en-US" b="1"/>
              <a:t>The case went through the appeals process.</a:t>
            </a:r>
          </a:p>
        </p:txBody>
      </p:sp>
      <p:sp>
        <p:nvSpPr>
          <p:cNvPr id="6147" name="Text Box 3"/>
          <p:cNvSpPr txBox="1">
            <a:spLocks noChangeArrowheads="1"/>
          </p:cNvSpPr>
          <p:nvPr/>
        </p:nvSpPr>
        <p:spPr bwMode="auto">
          <a:xfrm>
            <a:off x="1828800" y="1981200"/>
            <a:ext cx="5486400" cy="701675"/>
          </a:xfrm>
          <a:prstGeom prst="rect">
            <a:avLst/>
          </a:prstGeom>
          <a:noFill/>
          <a:ln w="9525">
            <a:noFill/>
            <a:miter lim="800000"/>
            <a:headEnd/>
            <a:tailEnd/>
          </a:ln>
          <a:effectLst/>
        </p:spPr>
        <p:txBody>
          <a:bodyPr>
            <a:spAutoFit/>
          </a:bodyPr>
          <a:lstStyle/>
          <a:p>
            <a:pPr algn="ctr"/>
            <a:r>
              <a:rPr lang="en-US" sz="2000">
                <a:latin typeface="Tahoma" pitchFamily="34" charset="0"/>
              </a:rPr>
              <a:t>So the state of California appealed the case to the U.S. Supreme Court.</a:t>
            </a:r>
          </a:p>
        </p:txBody>
      </p:sp>
      <p:sp>
        <p:nvSpPr>
          <p:cNvPr id="6148" name="Text Box 4"/>
          <p:cNvSpPr txBox="1">
            <a:spLocks noChangeArrowheads="1"/>
          </p:cNvSpPr>
          <p:nvPr/>
        </p:nvSpPr>
        <p:spPr bwMode="auto">
          <a:xfrm>
            <a:off x="762000" y="4267200"/>
            <a:ext cx="7620000" cy="396875"/>
          </a:xfrm>
          <a:prstGeom prst="rect">
            <a:avLst/>
          </a:prstGeom>
          <a:noFill/>
          <a:ln w="9525">
            <a:noFill/>
            <a:miter lim="800000"/>
            <a:headEnd/>
            <a:tailEnd/>
          </a:ln>
          <a:effectLst/>
        </p:spPr>
        <p:txBody>
          <a:bodyPr>
            <a:spAutoFit/>
          </a:bodyPr>
          <a:lstStyle/>
          <a:p>
            <a:pPr algn="ctr"/>
            <a:r>
              <a:rPr lang="en-US" sz="2000">
                <a:latin typeface="Tahoma" pitchFamily="34" charset="0"/>
              </a:rPr>
              <a:t>The state then appealed to the California Supreme Court.</a:t>
            </a:r>
            <a:r>
              <a:rPr lang="en-US"/>
              <a:t>  </a:t>
            </a:r>
          </a:p>
        </p:txBody>
      </p:sp>
      <p:sp>
        <p:nvSpPr>
          <p:cNvPr id="6149" name="Text Box 5"/>
          <p:cNvSpPr txBox="1">
            <a:spLocks noChangeArrowheads="1"/>
          </p:cNvSpPr>
          <p:nvPr/>
        </p:nvSpPr>
        <p:spPr bwMode="auto">
          <a:xfrm>
            <a:off x="1828800" y="6172200"/>
            <a:ext cx="6705600" cy="396875"/>
          </a:xfrm>
          <a:prstGeom prst="rect">
            <a:avLst/>
          </a:prstGeom>
          <a:noFill/>
          <a:ln w="9525">
            <a:noFill/>
            <a:miter lim="800000"/>
            <a:headEnd/>
            <a:tailEnd/>
          </a:ln>
          <a:effectLst/>
        </p:spPr>
        <p:txBody>
          <a:bodyPr>
            <a:spAutoFit/>
          </a:bodyPr>
          <a:lstStyle/>
          <a:p>
            <a:r>
              <a:rPr lang="en-US" sz="2000">
                <a:latin typeface="Tahoma" pitchFamily="34" charset="0"/>
              </a:rPr>
              <a:t>First, it went to the California Court of Appeals.</a:t>
            </a:r>
            <a:r>
              <a:rPr lang="en-US"/>
              <a:t> </a:t>
            </a:r>
          </a:p>
        </p:txBody>
      </p:sp>
      <p:sp>
        <p:nvSpPr>
          <p:cNvPr id="6152" name="Text Box 8"/>
          <p:cNvSpPr txBox="1">
            <a:spLocks noChangeArrowheads="1"/>
          </p:cNvSpPr>
          <p:nvPr/>
        </p:nvSpPr>
        <p:spPr bwMode="auto">
          <a:xfrm>
            <a:off x="1143000" y="4800600"/>
            <a:ext cx="6858000" cy="457200"/>
          </a:xfrm>
          <a:prstGeom prst="rect">
            <a:avLst/>
          </a:prstGeom>
          <a:noFill/>
          <a:ln w="9525">
            <a:noFill/>
            <a:miter lim="800000"/>
            <a:headEnd/>
            <a:tailEnd/>
          </a:ln>
          <a:effectLst/>
        </p:spPr>
        <p:txBody>
          <a:bodyPr>
            <a:spAutoFit/>
          </a:bodyPr>
          <a:lstStyle/>
          <a:p>
            <a:pPr algn="ctr"/>
            <a:r>
              <a:rPr lang="en-US">
                <a:latin typeface="Arial Narrow" pitchFamily="34" charset="0"/>
              </a:rPr>
              <a:t>This court ruled in favor of Greenwood.</a:t>
            </a:r>
          </a:p>
        </p:txBody>
      </p:sp>
      <p:sp>
        <p:nvSpPr>
          <p:cNvPr id="6153" name="Text Box 9"/>
          <p:cNvSpPr txBox="1">
            <a:spLocks noChangeArrowheads="1"/>
          </p:cNvSpPr>
          <p:nvPr/>
        </p:nvSpPr>
        <p:spPr bwMode="auto">
          <a:xfrm>
            <a:off x="990600" y="2743200"/>
            <a:ext cx="7162800" cy="384175"/>
          </a:xfrm>
          <a:prstGeom prst="rect">
            <a:avLst/>
          </a:prstGeom>
          <a:noFill/>
          <a:ln w="9525">
            <a:noFill/>
            <a:miter lim="800000"/>
            <a:headEnd/>
            <a:tailEnd/>
          </a:ln>
          <a:effectLst/>
        </p:spPr>
        <p:txBody>
          <a:bodyPr>
            <a:spAutoFit/>
          </a:bodyPr>
          <a:lstStyle/>
          <a:p>
            <a:pPr algn="ctr">
              <a:lnSpc>
                <a:spcPct val="80000"/>
              </a:lnSpc>
            </a:pPr>
            <a:r>
              <a:rPr lang="en-US">
                <a:latin typeface="Arial Narrow" pitchFamily="34" charset="0"/>
              </a:rPr>
              <a:t>This court also ruled in favor of Greenwood.</a:t>
            </a:r>
            <a:endParaRPr lang="en-US" sz="2800"/>
          </a:p>
        </p:txBody>
      </p:sp>
      <p:pic>
        <p:nvPicPr>
          <p:cNvPr id="6155" name="Picture 11" descr="M:\Clip Art\Government\State &amp; Local\Circuit Court.wmf"/>
          <p:cNvPicPr>
            <a:picLocks noChangeAspect="1" noChangeArrowheads="1"/>
          </p:cNvPicPr>
          <p:nvPr/>
        </p:nvPicPr>
        <p:blipFill>
          <a:blip r:embed="rId6"/>
          <a:srcRect/>
          <a:stretch>
            <a:fillRect/>
          </a:stretch>
        </p:blipFill>
        <p:spPr bwMode="auto">
          <a:xfrm>
            <a:off x="4419600" y="5181600"/>
            <a:ext cx="947738" cy="990600"/>
          </a:xfrm>
          <a:prstGeom prst="rect">
            <a:avLst/>
          </a:prstGeom>
          <a:noFill/>
        </p:spPr>
      </p:pic>
      <p:pic>
        <p:nvPicPr>
          <p:cNvPr id="6156" name="Picture 12" descr="M:\Clip Art\Government\State &amp; Local\Circuit Court.wmf"/>
          <p:cNvPicPr>
            <a:picLocks noChangeAspect="1" noChangeArrowheads="1"/>
          </p:cNvPicPr>
          <p:nvPr/>
        </p:nvPicPr>
        <p:blipFill>
          <a:blip r:embed="rId7"/>
          <a:srcRect/>
          <a:stretch>
            <a:fillRect/>
          </a:stretch>
        </p:blipFill>
        <p:spPr bwMode="auto">
          <a:xfrm>
            <a:off x="4465638" y="3124200"/>
            <a:ext cx="1020762" cy="1066800"/>
          </a:xfrm>
          <a:prstGeom prst="rect">
            <a:avLst/>
          </a:prstGeom>
          <a:noFill/>
        </p:spPr>
      </p:pic>
      <p:pic>
        <p:nvPicPr>
          <p:cNvPr id="6157" name="Picture 13" descr="M:\Clip Art\Government\State &amp; Local\Circuit Court.wmf"/>
          <p:cNvPicPr>
            <a:picLocks noChangeAspect="1" noChangeArrowheads="1"/>
          </p:cNvPicPr>
          <p:nvPr/>
        </p:nvPicPr>
        <p:blipFill>
          <a:blip r:embed="rId8"/>
          <a:srcRect/>
          <a:stretch>
            <a:fillRect/>
          </a:stretch>
        </p:blipFill>
        <p:spPr bwMode="auto">
          <a:xfrm>
            <a:off x="3703638" y="3124200"/>
            <a:ext cx="1020762" cy="1066800"/>
          </a:xfrm>
          <a:prstGeom prst="rect">
            <a:avLst/>
          </a:prstGeom>
          <a:noFill/>
        </p:spPr>
      </p:pic>
      <p:pic>
        <p:nvPicPr>
          <p:cNvPr id="6158" name="Picture 14" descr="D:\Clip Art\Government\Judicial Branch\Court 1.wmf"/>
          <p:cNvPicPr>
            <a:picLocks noChangeAspect="1" noChangeArrowheads="1"/>
          </p:cNvPicPr>
          <p:nvPr/>
        </p:nvPicPr>
        <p:blipFill>
          <a:blip r:embed="rId9"/>
          <a:srcRect/>
          <a:stretch>
            <a:fillRect/>
          </a:stretch>
        </p:blipFill>
        <p:spPr bwMode="auto">
          <a:xfrm>
            <a:off x="3657600" y="685800"/>
            <a:ext cx="1878013" cy="1301750"/>
          </a:xfrm>
          <a:prstGeom prst="rect">
            <a:avLst/>
          </a:prstGeom>
          <a:noFill/>
        </p:spPr>
      </p:pic>
      <p:sp>
        <p:nvSpPr>
          <p:cNvPr id="6161" name="Text Box 17"/>
          <p:cNvSpPr txBox="1">
            <a:spLocks noChangeArrowheads="1"/>
          </p:cNvSpPr>
          <p:nvPr/>
        </p:nvSpPr>
        <p:spPr bwMode="auto">
          <a:xfrm flipH="1">
            <a:off x="2438400" y="5562600"/>
            <a:ext cx="1219200" cy="396875"/>
          </a:xfrm>
          <a:prstGeom prst="rect">
            <a:avLst/>
          </a:prstGeom>
          <a:noFill/>
          <a:ln w="9525">
            <a:noFill/>
            <a:miter lim="800000"/>
            <a:headEnd/>
            <a:tailEnd/>
          </a:ln>
          <a:effectLst/>
        </p:spPr>
        <p:txBody>
          <a:bodyPr>
            <a:spAutoFit/>
          </a:bodyPr>
          <a:lstStyle/>
          <a:p>
            <a:pPr>
              <a:spcBef>
                <a:spcPct val="50000"/>
              </a:spcBef>
            </a:pPr>
            <a:r>
              <a:rPr lang="en-US" sz="2000" b="1">
                <a:latin typeface="Comic Sans MS" pitchFamily="66" charset="0"/>
              </a:rPr>
              <a:t>Winner</a:t>
            </a:r>
            <a:endParaRPr lang="en-US"/>
          </a:p>
        </p:txBody>
      </p:sp>
      <p:sp>
        <p:nvSpPr>
          <p:cNvPr id="6165" name="AutoShape 21"/>
          <p:cNvSpPr>
            <a:spLocks/>
          </p:cNvSpPr>
          <p:nvPr/>
        </p:nvSpPr>
        <p:spPr bwMode="auto">
          <a:xfrm>
            <a:off x="5638800" y="3429000"/>
            <a:ext cx="1085850" cy="514350"/>
          </a:xfrm>
          <a:prstGeom prst="borderCallout1">
            <a:avLst>
              <a:gd name="adj1" fmla="val 22222"/>
              <a:gd name="adj2" fmla="val -7019"/>
              <a:gd name="adj3" fmla="val 57718"/>
              <a:gd name="adj4" fmla="val -54824"/>
            </a:avLst>
          </a:prstGeom>
          <a:solidFill>
            <a:srgbClr val="FF0000"/>
          </a:solidFill>
          <a:ln w="57150">
            <a:solidFill>
              <a:srgbClr val="FF0000"/>
            </a:solidFill>
            <a:miter lim="800000"/>
            <a:headEnd/>
            <a:tailEnd/>
          </a:ln>
          <a:effectLst/>
        </p:spPr>
        <p:txBody>
          <a:bodyPr>
            <a:spAutoFit/>
          </a:bodyPr>
          <a:lstStyle/>
          <a:p>
            <a:endParaRPr lang="en-US"/>
          </a:p>
        </p:txBody>
      </p:sp>
      <p:sp>
        <p:nvSpPr>
          <p:cNvPr id="6164" name="Text Box 20"/>
          <p:cNvSpPr txBox="1">
            <a:spLocks noChangeArrowheads="1"/>
          </p:cNvSpPr>
          <p:nvPr/>
        </p:nvSpPr>
        <p:spPr bwMode="auto">
          <a:xfrm>
            <a:off x="5638800" y="3505200"/>
            <a:ext cx="1219200" cy="396875"/>
          </a:xfrm>
          <a:prstGeom prst="rect">
            <a:avLst/>
          </a:prstGeom>
          <a:noFill/>
          <a:ln w="9525">
            <a:noFill/>
            <a:miter lim="800000"/>
            <a:headEnd/>
            <a:tailEnd/>
          </a:ln>
          <a:effectLst/>
        </p:spPr>
        <p:txBody>
          <a:bodyPr>
            <a:spAutoFit/>
          </a:bodyPr>
          <a:lstStyle/>
          <a:p>
            <a:pPr>
              <a:spcBef>
                <a:spcPct val="50000"/>
              </a:spcBef>
            </a:pPr>
            <a:r>
              <a:rPr lang="en-US" sz="2000" b="1">
                <a:latin typeface="Comic Sans MS" pitchFamily="66" charset="0"/>
              </a:rPr>
              <a:t>Winner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box(out)">
                                      <p:cBhvr>
                                        <p:cTn id="7" dur="500"/>
                                        <p:tgtEl>
                                          <p:spTgt spid="6149">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6154"/>
                                        </p:tgtEl>
                                        <p:attrNameLst>
                                          <p:attrName>style.visibility</p:attrName>
                                        </p:attrNameLst>
                                      </p:cBhvr>
                                      <p:to>
                                        <p:strVal val="visible"/>
                                      </p:to>
                                    </p:se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6155"/>
                                        </p:tgtEl>
                                        <p:attrNameLst>
                                          <p:attrName>style.visibility</p:attrName>
                                        </p:attrNameLst>
                                      </p:cBhvr>
                                      <p:to>
                                        <p:strVal val="visible"/>
                                      </p:to>
                                    </p:set>
                                    <p:anim calcmode="lin" valueType="num">
                                      <p:cBhvr additive="base">
                                        <p:cTn id="14" dur="500" fill="hold"/>
                                        <p:tgtEl>
                                          <p:spTgt spid="6155"/>
                                        </p:tgtEl>
                                        <p:attrNameLst>
                                          <p:attrName>ppt_x</p:attrName>
                                        </p:attrNameLst>
                                      </p:cBhvr>
                                      <p:tavLst>
                                        <p:tav tm="0">
                                          <p:val>
                                            <p:strVal val="0-#ppt_w/2"/>
                                          </p:val>
                                        </p:tav>
                                        <p:tav tm="100000">
                                          <p:val>
                                            <p:strVal val="#ppt_x"/>
                                          </p:val>
                                        </p:tav>
                                      </p:tavLst>
                                    </p:anim>
                                    <p:anim calcmode="lin" valueType="num">
                                      <p:cBhvr additive="base">
                                        <p:cTn id="15"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152"/>
                                        </p:tgtEl>
                                        <p:attrNameLst>
                                          <p:attrName>style.visibility</p:attrName>
                                        </p:attrNameLst>
                                      </p:cBhvr>
                                      <p:to>
                                        <p:strVal val="visible"/>
                                      </p:to>
                                    </p:set>
                                    <p:anim calcmode="lin" valueType="num">
                                      <p:cBhvr additive="base">
                                        <p:cTn id="20" dur="500" fill="hold"/>
                                        <p:tgtEl>
                                          <p:spTgt spid="6152"/>
                                        </p:tgtEl>
                                        <p:attrNameLst>
                                          <p:attrName>ppt_x</p:attrName>
                                        </p:attrNameLst>
                                      </p:cBhvr>
                                      <p:tavLst>
                                        <p:tav tm="0">
                                          <p:val>
                                            <p:strVal val="0-#ppt_w/2"/>
                                          </p:val>
                                        </p:tav>
                                        <p:tav tm="100000">
                                          <p:val>
                                            <p:strVal val="#ppt_x"/>
                                          </p:val>
                                        </p:tav>
                                      </p:tavLst>
                                    </p:anim>
                                    <p:anim calcmode="lin" valueType="num">
                                      <p:cBhvr additive="base">
                                        <p:cTn id="21" dur="500" fill="hold"/>
                                        <p:tgtEl>
                                          <p:spTgt spid="6152"/>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6162"/>
                                        </p:tgtEl>
                                        <p:attrNameLst>
                                          <p:attrName>style.visibility</p:attrName>
                                        </p:attrNameLst>
                                      </p:cBhvr>
                                      <p:to>
                                        <p:strVal val="visible"/>
                                      </p:to>
                                    </p:set>
                                    <p:anim calcmode="lin" valueType="num">
                                      <p:cBhvr additive="base">
                                        <p:cTn id="25" dur="500" fill="hold"/>
                                        <p:tgtEl>
                                          <p:spTgt spid="6162"/>
                                        </p:tgtEl>
                                        <p:attrNameLst>
                                          <p:attrName>ppt_x</p:attrName>
                                        </p:attrNameLst>
                                      </p:cBhvr>
                                      <p:tavLst>
                                        <p:tav tm="0">
                                          <p:val>
                                            <p:strVal val="0-#ppt_w/2"/>
                                          </p:val>
                                        </p:tav>
                                        <p:tav tm="100000">
                                          <p:val>
                                            <p:strVal val="#ppt_x"/>
                                          </p:val>
                                        </p:tav>
                                      </p:tavLst>
                                    </p:anim>
                                    <p:anim calcmode="lin" valueType="num">
                                      <p:cBhvr additive="base">
                                        <p:cTn id="26" dur="500" fill="hold"/>
                                        <p:tgtEl>
                                          <p:spTgt spid="6162"/>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616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elevatording.wav"/>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6148">
                                            <p:txEl>
                                              <p:pRg st="0" end="0"/>
                                            </p:txEl>
                                          </p:spTgt>
                                        </p:tgtEl>
                                        <p:attrNameLst>
                                          <p:attrName>style.visibility</p:attrName>
                                        </p:attrNameLst>
                                      </p:cBhvr>
                                      <p:to>
                                        <p:strVal val="visible"/>
                                      </p:to>
                                    </p:set>
                                    <p:animEffect transition="in" filter="box(out)">
                                      <p:cBhvr>
                                        <p:cTn id="34" dur="500"/>
                                        <p:tgtEl>
                                          <p:spTgt spid="6148">
                                            <p:txEl>
                                              <p:pRg st="0" end="0"/>
                                            </p:txEl>
                                          </p:spTgt>
                                        </p:tgtEl>
                                      </p:cBhvr>
                                    </p:animEffect>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6157"/>
                                        </p:tgtEl>
                                        <p:attrNameLst>
                                          <p:attrName>style.visibility</p:attrName>
                                        </p:attrNameLst>
                                      </p:cBhvr>
                                      <p:to>
                                        <p:strVal val="visible"/>
                                      </p:to>
                                    </p:set>
                                    <p:anim calcmode="lin" valueType="num">
                                      <p:cBhvr additive="base">
                                        <p:cTn id="38" dur="500" fill="hold"/>
                                        <p:tgtEl>
                                          <p:spTgt spid="6157"/>
                                        </p:tgtEl>
                                        <p:attrNameLst>
                                          <p:attrName>ppt_x</p:attrName>
                                        </p:attrNameLst>
                                      </p:cBhvr>
                                      <p:tavLst>
                                        <p:tav tm="0">
                                          <p:val>
                                            <p:strVal val="0-#ppt_w/2"/>
                                          </p:val>
                                        </p:tav>
                                        <p:tav tm="100000">
                                          <p:val>
                                            <p:strVal val="#ppt_x"/>
                                          </p:val>
                                        </p:tav>
                                      </p:tavLst>
                                    </p:anim>
                                    <p:anim calcmode="lin" valueType="num">
                                      <p:cBhvr additive="base">
                                        <p:cTn id="39" dur="500" fill="hold"/>
                                        <p:tgtEl>
                                          <p:spTgt spid="6157"/>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2" presetClass="entr" presetSubtype="8" fill="hold" nodeType="afterEffect">
                                  <p:stCondLst>
                                    <p:cond delay="0"/>
                                  </p:stCondLst>
                                  <p:childTnLst>
                                    <p:set>
                                      <p:cBhvr>
                                        <p:cTn id="42" dur="1" fill="hold">
                                          <p:stCondLst>
                                            <p:cond delay="0"/>
                                          </p:stCondLst>
                                        </p:cTn>
                                        <p:tgtEl>
                                          <p:spTgt spid="6156"/>
                                        </p:tgtEl>
                                        <p:attrNameLst>
                                          <p:attrName>style.visibility</p:attrName>
                                        </p:attrNameLst>
                                      </p:cBhvr>
                                      <p:to>
                                        <p:strVal val="visible"/>
                                      </p:to>
                                    </p:set>
                                    <p:anim calcmode="lin" valueType="num">
                                      <p:cBhvr additive="base">
                                        <p:cTn id="43" dur="500" fill="hold"/>
                                        <p:tgtEl>
                                          <p:spTgt spid="6156"/>
                                        </p:tgtEl>
                                        <p:attrNameLst>
                                          <p:attrName>ppt_x</p:attrName>
                                        </p:attrNameLst>
                                      </p:cBhvr>
                                      <p:tavLst>
                                        <p:tav tm="0">
                                          <p:val>
                                            <p:strVal val="0-#ppt_w/2"/>
                                          </p:val>
                                        </p:tav>
                                        <p:tav tm="100000">
                                          <p:val>
                                            <p:strVal val="#ppt_x"/>
                                          </p:val>
                                        </p:tav>
                                      </p:tavLst>
                                    </p:anim>
                                    <p:anim calcmode="lin" valueType="num">
                                      <p:cBhvr additive="base">
                                        <p:cTn id="44" dur="500" fill="hold"/>
                                        <p:tgtEl>
                                          <p:spTgt spid="615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6153">
                                            <p:txEl>
                                              <p:pRg st="0" end="0"/>
                                            </p:txEl>
                                          </p:spTgt>
                                        </p:tgtEl>
                                        <p:attrNameLst>
                                          <p:attrName>style.visibility</p:attrName>
                                        </p:attrNameLst>
                                      </p:cBhvr>
                                      <p:to>
                                        <p:strVal val="visible"/>
                                      </p:to>
                                    </p:set>
                                    <p:animEffect transition="in" filter="box(out)">
                                      <p:cBhvr>
                                        <p:cTn id="49" dur="500"/>
                                        <p:tgtEl>
                                          <p:spTgt spid="6153">
                                            <p:txEl>
                                              <p:pRg st="0" end="0"/>
                                            </p:txEl>
                                          </p:spTgt>
                                        </p:tgtEl>
                                      </p:cBhvr>
                                    </p:animEffect>
                                  </p:childTnLst>
                                </p:cTn>
                              </p:par>
                            </p:childTnLst>
                          </p:cTn>
                        </p:par>
                        <p:par>
                          <p:cTn id="50" fill="hold">
                            <p:stCondLst>
                              <p:cond delay="500"/>
                            </p:stCondLst>
                            <p:childTnLst>
                              <p:par>
                                <p:cTn id="51" presetID="2" presetClass="entr" presetSubtype="2" fill="hold" grpId="0" nodeType="afterEffect">
                                  <p:stCondLst>
                                    <p:cond delay="0"/>
                                  </p:stCondLst>
                                  <p:childTnLst>
                                    <p:set>
                                      <p:cBhvr>
                                        <p:cTn id="52" dur="1" fill="hold">
                                          <p:stCondLst>
                                            <p:cond delay="0"/>
                                          </p:stCondLst>
                                        </p:cTn>
                                        <p:tgtEl>
                                          <p:spTgt spid="6165"/>
                                        </p:tgtEl>
                                        <p:attrNameLst>
                                          <p:attrName>style.visibility</p:attrName>
                                        </p:attrNameLst>
                                      </p:cBhvr>
                                      <p:to>
                                        <p:strVal val="visible"/>
                                      </p:to>
                                    </p:set>
                                    <p:anim calcmode="lin" valueType="num">
                                      <p:cBhvr additive="base">
                                        <p:cTn id="53" dur="500" fill="hold"/>
                                        <p:tgtEl>
                                          <p:spTgt spid="6165"/>
                                        </p:tgtEl>
                                        <p:attrNameLst>
                                          <p:attrName>ppt_x</p:attrName>
                                        </p:attrNameLst>
                                      </p:cBhvr>
                                      <p:tavLst>
                                        <p:tav tm="0">
                                          <p:val>
                                            <p:strVal val="1+#ppt_w/2"/>
                                          </p:val>
                                        </p:tav>
                                        <p:tav tm="100000">
                                          <p:val>
                                            <p:strVal val="#ppt_x"/>
                                          </p:val>
                                        </p:tav>
                                      </p:tavLst>
                                    </p:anim>
                                    <p:anim calcmode="lin" valueType="num">
                                      <p:cBhvr additive="base">
                                        <p:cTn id="54" dur="500" fill="hold"/>
                                        <p:tgtEl>
                                          <p:spTgt spid="6165"/>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499"/>
                                          </p:stCondLst>
                                        </p:cTn>
                                        <p:tgtEl>
                                          <p:spTgt spid="616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elevatording.wav"/>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6147">
                                            <p:txEl>
                                              <p:pRg st="0" end="0"/>
                                            </p:txEl>
                                          </p:spTgt>
                                        </p:tgtEl>
                                        <p:attrNameLst>
                                          <p:attrName>style.visibility</p:attrName>
                                        </p:attrNameLst>
                                      </p:cBhvr>
                                      <p:to>
                                        <p:strVal val="visible"/>
                                      </p:to>
                                    </p:set>
                                    <p:animEffect transition="in" filter="box(out)">
                                      <p:cBhvr>
                                        <p:cTn id="62" dur="500"/>
                                        <p:tgtEl>
                                          <p:spTgt spid="6147">
                                            <p:txEl>
                                              <p:pRg st="0" end="0"/>
                                            </p:txEl>
                                          </p:spTgt>
                                        </p:tgtEl>
                                      </p:cBhvr>
                                    </p:animEffect>
                                  </p:childTnLst>
                                </p:cTn>
                              </p:par>
                            </p:childTnLst>
                          </p:cTn>
                        </p:par>
                        <p:par>
                          <p:cTn id="63" fill="hold">
                            <p:stCondLst>
                              <p:cond delay="500"/>
                            </p:stCondLst>
                            <p:childTnLst>
                              <p:par>
                                <p:cTn id="64" presetID="12" presetClass="entr" presetSubtype="1" fill="hold" nodeType="afterEffect">
                                  <p:stCondLst>
                                    <p:cond delay="0"/>
                                  </p:stCondLst>
                                  <p:childTnLst>
                                    <p:set>
                                      <p:cBhvr>
                                        <p:cTn id="65" dur="1" fill="hold">
                                          <p:stCondLst>
                                            <p:cond delay="0"/>
                                          </p:stCondLst>
                                        </p:cTn>
                                        <p:tgtEl>
                                          <p:spTgt spid="6158"/>
                                        </p:tgtEl>
                                        <p:attrNameLst>
                                          <p:attrName>style.visibility</p:attrName>
                                        </p:attrNameLst>
                                      </p:cBhvr>
                                      <p:to>
                                        <p:strVal val="visible"/>
                                      </p:to>
                                    </p:set>
                                    <p:animEffect transition="in" filter="slide(fromTop)">
                                      <p:cBhvr>
                                        <p:cTn id="66" dur="500"/>
                                        <p:tgtEl>
                                          <p:spTgt spid="6158"/>
                                        </p:tgtEl>
                                      </p:cBhvr>
                                    </p:animEffect>
                                  </p:childTnLst>
                                  <p:subTnLst>
                                    <p:audio>
                                      <p:cMediaNode>
                                        <p:cTn display="0" masterRel="sameClick">
                                          <p:stCondLst>
                                            <p:cond evt="begin" delay="0">
                                              <p:tn val="64"/>
                                            </p:cond>
                                          </p:stCondLst>
                                          <p:endCondLst>
                                            <p:cond evt="onStopAudio" delay="0">
                                              <p:tgtEl>
                                                <p:sldTgt/>
                                              </p:tgtEl>
                                            </p:cond>
                                          </p:endCondLst>
                                        </p:cTn>
                                        <p:tgtEl>
                                          <p:sndTgt r:embed="rId4" name="gav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autoUpdateAnimBg="0"/>
      <p:bldP spid="6147" grpId="0" build="p" autoUpdateAnimBg="0"/>
      <p:bldP spid="6148" grpId="0" build="p" autoUpdateAnimBg="0"/>
      <p:bldP spid="6149" grpId="0" build="p" autoUpdateAnimBg="0"/>
      <p:bldP spid="6152" grpId="0" autoUpdateAnimBg="0"/>
      <p:bldP spid="6153" grpId="0" build="p" autoUpdateAnimBg="0"/>
      <p:bldP spid="6161" grpId="0" autoUpdateAnimBg="0"/>
      <p:bldP spid="6165" grpId="0" animBg="1" autoUpdateAnimBg="0"/>
      <p:bldP spid="616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066800" y="2330450"/>
            <a:ext cx="7086600" cy="946150"/>
          </a:xfrm>
          <a:prstGeom prst="rect">
            <a:avLst/>
          </a:prstGeom>
          <a:noFill/>
          <a:ln w="9525">
            <a:noFill/>
            <a:miter lim="800000"/>
            <a:headEnd/>
            <a:tailEnd/>
          </a:ln>
          <a:effectLst/>
        </p:spPr>
        <p:txBody>
          <a:bodyPr>
            <a:spAutoFit/>
          </a:bodyPr>
          <a:lstStyle/>
          <a:p>
            <a:r>
              <a:rPr lang="en-US" sz="2800">
                <a:solidFill>
                  <a:srgbClr val="FFFFFF"/>
                </a:solidFill>
                <a:latin typeface="Arial Rounded MT Bold" pitchFamily="34" charset="0"/>
              </a:rPr>
              <a:t>The U.S. Supreme Court had to decide these questions:</a:t>
            </a:r>
            <a:endParaRPr lang="en-US" sz="2800" b="1">
              <a:solidFill>
                <a:srgbClr val="FFFFFF"/>
              </a:solidFill>
              <a:latin typeface="Arial Rounded MT Bold" pitchFamily="34" charset="0"/>
            </a:endParaRPr>
          </a:p>
        </p:txBody>
      </p:sp>
      <p:sp>
        <p:nvSpPr>
          <p:cNvPr id="27655" name="Text Box 7"/>
          <p:cNvSpPr txBox="1">
            <a:spLocks noChangeArrowheads="1"/>
          </p:cNvSpPr>
          <p:nvPr/>
        </p:nvSpPr>
        <p:spPr bwMode="auto">
          <a:xfrm>
            <a:off x="2133600" y="3843338"/>
            <a:ext cx="6172200" cy="1755775"/>
          </a:xfrm>
          <a:prstGeom prst="rect">
            <a:avLst/>
          </a:prstGeom>
          <a:noFill/>
          <a:ln w="9525">
            <a:noFill/>
            <a:miter lim="800000"/>
            <a:headEnd/>
            <a:tailEnd/>
          </a:ln>
          <a:effectLst/>
        </p:spPr>
        <p:txBody>
          <a:bodyPr>
            <a:spAutoFit/>
          </a:bodyPr>
          <a:lstStyle/>
          <a:p>
            <a:pPr marL="285750" indent="-285750">
              <a:lnSpc>
                <a:spcPct val="70000"/>
              </a:lnSpc>
              <a:buFontTx/>
              <a:buChar char="•"/>
            </a:pPr>
            <a:r>
              <a:rPr lang="en-US" sz="2800">
                <a:solidFill>
                  <a:srgbClr val="FFFFFF"/>
                </a:solidFill>
                <a:latin typeface="Arial Rounded MT Bold" pitchFamily="34" charset="0"/>
              </a:rPr>
              <a:t>Was it a search? </a:t>
            </a:r>
          </a:p>
          <a:p>
            <a:pPr marL="285750" indent="-285750">
              <a:lnSpc>
                <a:spcPct val="80000"/>
              </a:lnSpc>
            </a:pPr>
            <a:endParaRPr lang="en-US" sz="2800">
              <a:solidFill>
                <a:srgbClr val="FFFFFF"/>
              </a:solidFill>
              <a:latin typeface="Arial Rounded MT Bold" pitchFamily="34" charset="0"/>
            </a:endParaRPr>
          </a:p>
          <a:p>
            <a:pPr marL="285750" indent="-285750">
              <a:lnSpc>
                <a:spcPct val="80000"/>
              </a:lnSpc>
              <a:buFontTx/>
              <a:buChar char="•"/>
            </a:pPr>
            <a:r>
              <a:rPr lang="en-US" sz="2800">
                <a:solidFill>
                  <a:srgbClr val="FFFFFF"/>
                </a:solidFill>
                <a:latin typeface="Arial Rounded MT Bold" pitchFamily="34" charset="0"/>
              </a:rPr>
              <a:t>Did Greenwood have a reasonable expectation that his trash would remain private?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6"/>
          <p:cNvSpPr txBox="1">
            <a:spLocks noChangeArrowheads="1"/>
          </p:cNvSpPr>
          <p:nvPr/>
        </p:nvSpPr>
        <p:spPr bwMode="auto">
          <a:xfrm>
            <a:off x="838200" y="228600"/>
            <a:ext cx="7543800" cy="946150"/>
          </a:xfrm>
          <a:prstGeom prst="rect">
            <a:avLst/>
          </a:prstGeom>
          <a:noFill/>
          <a:ln w="9525">
            <a:noFill/>
            <a:miter lim="800000"/>
            <a:headEnd/>
            <a:tailEnd/>
          </a:ln>
          <a:effectLst/>
        </p:spPr>
        <p:txBody>
          <a:bodyPr>
            <a:spAutoFit/>
          </a:bodyPr>
          <a:lstStyle/>
          <a:p>
            <a:pPr algn="ctr"/>
            <a:r>
              <a:rPr lang="en-US" sz="2800" b="1">
                <a:solidFill>
                  <a:srgbClr val="CCFFFF"/>
                </a:solidFill>
                <a:latin typeface="Century Gothic" pitchFamily="34" charset="0"/>
              </a:rPr>
              <a:t>The Decision of the U.S. Supreme Court in </a:t>
            </a:r>
          </a:p>
          <a:p>
            <a:pPr algn="ctr"/>
            <a:r>
              <a:rPr lang="en-US" sz="2800" b="1" i="1">
                <a:solidFill>
                  <a:srgbClr val="CCFFFF"/>
                </a:solidFill>
                <a:latin typeface="Century Gothic" pitchFamily="34" charset="0"/>
              </a:rPr>
              <a:t>California v. Greenwood</a:t>
            </a:r>
            <a:r>
              <a:rPr lang="en-US" sz="2800" b="1">
                <a:solidFill>
                  <a:srgbClr val="CCFFFF"/>
                </a:solidFill>
                <a:latin typeface="Century Gothic" pitchFamily="34" charset="0"/>
              </a:rPr>
              <a:t> (1988)</a:t>
            </a:r>
            <a:endParaRPr lang="en-US" sz="2800">
              <a:solidFill>
                <a:srgbClr val="CCFFFF"/>
              </a:solidFill>
              <a:latin typeface="Century Gothic" pitchFamily="34" charset="0"/>
            </a:endParaRPr>
          </a:p>
        </p:txBody>
      </p:sp>
      <p:sp>
        <p:nvSpPr>
          <p:cNvPr id="16387" name="Text Box 1027"/>
          <p:cNvSpPr txBox="1">
            <a:spLocks noChangeArrowheads="1"/>
          </p:cNvSpPr>
          <p:nvPr/>
        </p:nvSpPr>
        <p:spPr bwMode="auto">
          <a:xfrm>
            <a:off x="885825" y="1752600"/>
            <a:ext cx="7419975" cy="579438"/>
          </a:xfrm>
          <a:prstGeom prst="rect">
            <a:avLst/>
          </a:prstGeom>
          <a:noFill/>
          <a:ln w="9525">
            <a:noFill/>
            <a:miter lim="800000"/>
            <a:headEnd/>
            <a:tailEnd/>
          </a:ln>
          <a:effectLst/>
        </p:spPr>
        <p:txBody>
          <a:bodyPr wrap="none">
            <a:spAutoFit/>
          </a:bodyPr>
          <a:lstStyle/>
          <a:p>
            <a:r>
              <a:rPr lang="en-US" sz="3200" b="1">
                <a:solidFill>
                  <a:srgbClr val="FFCC00"/>
                </a:solidFill>
                <a:latin typeface="Century Gothic" pitchFamily="34" charset="0"/>
              </a:rPr>
              <a:t>The court found in favor of California.</a:t>
            </a:r>
            <a:endParaRPr lang="en-US" sz="2800">
              <a:solidFill>
                <a:srgbClr val="CCFFFF"/>
              </a:solidFill>
              <a:latin typeface="Century Gothic" pitchFamily="34" charset="0"/>
            </a:endParaRPr>
          </a:p>
        </p:txBody>
      </p:sp>
      <p:sp>
        <p:nvSpPr>
          <p:cNvPr id="16388" name="Text Box 1028"/>
          <p:cNvSpPr txBox="1">
            <a:spLocks noChangeArrowheads="1"/>
          </p:cNvSpPr>
          <p:nvPr/>
        </p:nvSpPr>
        <p:spPr bwMode="auto">
          <a:xfrm>
            <a:off x="365125" y="2892425"/>
            <a:ext cx="8550275" cy="3508375"/>
          </a:xfrm>
          <a:prstGeom prst="rect">
            <a:avLst/>
          </a:prstGeom>
          <a:solidFill>
            <a:srgbClr val="CCFFFF"/>
          </a:solidFill>
          <a:ln w="9525">
            <a:noFill/>
            <a:miter lim="800000"/>
            <a:headEnd/>
            <a:tailEnd/>
          </a:ln>
          <a:effectLst/>
        </p:spPr>
        <p:txBody>
          <a:bodyPr>
            <a:spAutoFit/>
          </a:bodyPr>
          <a:lstStyle/>
          <a:p>
            <a:r>
              <a:rPr lang="en-US" sz="2800" dirty="0">
                <a:latin typeface="Arial Narrow" pitchFamily="34" charset="0"/>
              </a:rPr>
              <a:t>Writing the opinion of the court, Justice Byron White said:</a:t>
            </a:r>
          </a:p>
          <a:p>
            <a:endParaRPr lang="en-US" sz="2800" dirty="0">
              <a:latin typeface="Arial Narrow" pitchFamily="34" charset="0"/>
            </a:endParaRPr>
          </a:p>
          <a:p>
            <a:r>
              <a:rPr lang="en-US" sz="2800" dirty="0">
                <a:latin typeface="Arial Narrow" pitchFamily="34" charset="0"/>
              </a:rPr>
              <a:t>“. . . plastic garbage bags left . . . at the side of a public street are readily accessible to animals, children, scavengers, snoops, and other members of the public . . . . Moreover, [Greenwood] placed . . . . refuse for the express purpose of [giving] it to . . . the trash collector . . . . [Greenwood] could have no reasonable expectation of privacy in the . . . items . . . discarded.”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strVal val="2/3*#ppt_w"/>
                                          </p:val>
                                        </p:tav>
                                        <p:tav tm="100000">
                                          <p:val>
                                            <p:strVal val="#ppt_w"/>
                                          </p:val>
                                        </p:tav>
                                      </p:tavLst>
                                    </p:anim>
                                    <p:anim calcmode="lin" valueType="num">
                                      <p:cBhvr>
                                        <p:cTn id="8" dur="500" fill="hold"/>
                                        <p:tgtEl>
                                          <p:spTgt spid="16387"/>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838200"/>
            <a:ext cx="8016875" cy="3944938"/>
          </a:xfrm>
          <a:prstGeom prst="rect">
            <a:avLst/>
          </a:prstGeom>
          <a:solidFill>
            <a:srgbClr val="CCFFFF"/>
          </a:solidFill>
          <a:ln w="9525">
            <a:solidFill>
              <a:srgbClr val="CC0000"/>
            </a:solidFill>
            <a:miter lim="800000"/>
            <a:headEnd/>
            <a:tailEnd/>
          </a:ln>
          <a:effectLst/>
        </p:spPr>
        <p:txBody>
          <a:bodyPr>
            <a:spAutoFit/>
          </a:bodyPr>
          <a:lstStyle/>
          <a:p>
            <a:r>
              <a:rPr lang="en-US" sz="2800">
                <a:solidFill>
                  <a:srgbClr val="000066"/>
                </a:solidFill>
                <a:latin typeface="Arial Narrow" pitchFamily="34" charset="0"/>
              </a:rPr>
              <a:t>“Society [should be prepared] to recognize as reasonable an individual’s expectation of privacy in the most private of personal effects sealed in an opaque container and disposed . . . [so as] to commingle it . . . with the trash of others. . . . The mere </a:t>
            </a:r>
            <a:r>
              <a:rPr lang="en-US" sz="2800" i="1">
                <a:solidFill>
                  <a:srgbClr val="000066"/>
                </a:solidFill>
                <a:latin typeface="Arial Narrow" pitchFamily="34" charset="0"/>
              </a:rPr>
              <a:t>possibility</a:t>
            </a:r>
            <a:r>
              <a:rPr lang="en-US" sz="2800">
                <a:solidFill>
                  <a:srgbClr val="000066"/>
                </a:solidFill>
                <a:latin typeface="Arial Narrow" pitchFamily="34" charset="0"/>
              </a:rPr>
              <a:t> that unwelcome meddlers might open and rummage through the containers does not negate the expectation of privacy in its contents any more than the possibility of a burglary negates the expectation of privacy in a home . . . .”</a:t>
            </a:r>
          </a:p>
        </p:txBody>
      </p:sp>
      <p:sp>
        <p:nvSpPr>
          <p:cNvPr id="17411" name="Text Box 3"/>
          <p:cNvSpPr txBox="1">
            <a:spLocks noChangeArrowheads="1"/>
          </p:cNvSpPr>
          <p:nvPr/>
        </p:nvSpPr>
        <p:spPr bwMode="auto">
          <a:xfrm>
            <a:off x="457200" y="152400"/>
            <a:ext cx="8153400" cy="519113"/>
          </a:xfrm>
          <a:prstGeom prst="rect">
            <a:avLst/>
          </a:prstGeom>
          <a:noFill/>
          <a:ln w="9525">
            <a:noFill/>
            <a:miter lim="800000"/>
            <a:headEnd/>
            <a:tailEnd/>
          </a:ln>
          <a:effectLst/>
        </p:spPr>
        <p:txBody>
          <a:bodyPr>
            <a:spAutoFit/>
          </a:bodyPr>
          <a:lstStyle/>
          <a:p>
            <a:r>
              <a:rPr lang="en-US" sz="2800">
                <a:solidFill>
                  <a:srgbClr val="CCFFFF"/>
                </a:solidFill>
                <a:latin typeface="Century Gothic" pitchFamily="34" charset="0"/>
              </a:rPr>
              <a:t>Writing in dissent, Justice William Brennan said:</a:t>
            </a:r>
          </a:p>
        </p:txBody>
      </p:sp>
      <p:sp>
        <p:nvSpPr>
          <p:cNvPr id="17412" name="Text Box 4"/>
          <p:cNvSpPr txBox="1">
            <a:spLocks noChangeArrowheads="1"/>
          </p:cNvSpPr>
          <p:nvPr/>
        </p:nvSpPr>
        <p:spPr bwMode="auto">
          <a:xfrm>
            <a:off x="1524000" y="5181600"/>
            <a:ext cx="6096000" cy="1066800"/>
          </a:xfrm>
          <a:prstGeom prst="rect">
            <a:avLst/>
          </a:prstGeom>
          <a:noFill/>
          <a:ln w="9525">
            <a:noFill/>
            <a:miter lim="800000"/>
            <a:headEnd/>
            <a:tailEnd/>
          </a:ln>
          <a:effectLst/>
        </p:spPr>
        <p:txBody>
          <a:bodyPr>
            <a:spAutoFit/>
          </a:bodyPr>
          <a:lstStyle/>
          <a:p>
            <a:pPr algn="ctr">
              <a:spcBef>
                <a:spcPct val="50000"/>
              </a:spcBef>
            </a:pPr>
            <a:r>
              <a:rPr lang="en-US" sz="3200">
                <a:solidFill>
                  <a:srgbClr val="FFFF00"/>
                </a:solidFill>
              </a:rPr>
              <a:t>How do you think the case should have been decided?</a:t>
            </a:r>
            <a:endParaRPr lang="en-US" sz="280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http://farm3.static.flickr.com/2126/2529148417_2f1925dd1d.jpg?v=0"/>
          <p:cNvPicPr>
            <a:picLocks noChangeAspect="1" noChangeArrowheads="1"/>
          </p:cNvPicPr>
          <p:nvPr/>
        </p:nvPicPr>
        <p:blipFill>
          <a:blip r:embed="rId2"/>
          <a:srcRect/>
          <a:stretch>
            <a:fillRect/>
          </a:stretch>
        </p:blipFill>
        <p:spPr bwMode="auto">
          <a:xfrm>
            <a:off x="0" y="0"/>
            <a:ext cx="9267568" cy="6858000"/>
          </a:xfrm>
          <a:prstGeom prst="rect">
            <a:avLst/>
          </a:prstGeom>
          <a:noFill/>
        </p:spPr>
      </p:pic>
      <p:sp>
        <p:nvSpPr>
          <p:cNvPr id="15362" name="Rectangle 2"/>
          <p:cNvSpPr>
            <a:spLocks noGrp="1" noChangeArrowheads="1"/>
          </p:cNvSpPr>
          <p:nvPr>
            <p:ph type="title"/>
          </p:nvPr>
        </p:nvSpPr>
        <p:spPr>
          <a:xfrm>
            <a:off x="457200" y="0"/>
            <a:ext cx="8229600" cy="1371600"/>
          </a:xfrm>
        </p:spPr>
        <p:txBody>
          <a:bodyPr/>
          <a:lstStyle/>
          <a:p>
            <a:r>
              <a:rPr lang="en-US" sz="6600" b="1" u="sng" dirty="0">
                <a:solidFill>
                  <a:srgbClr val="C00000"/>
                </a:solidFill>
              </a:rPr>
              <a:t>Search Warrant</a:t>
            </a:r>
          </a:p>
        </p:txBody>
      </p:sp>
      <p:sp>
        <p:nvSpPr>
          <p:cNvPr id="15363" name="Rectangle 3"/>
          <p:cNvSpPr>
            <a:spLocks noGrp="1" noChangeArrowheads="1"/>
          </p:cNvSpPr>
          <p:nvPr>
            <p:ph type="body" idx="1"/>
          </p:nvPr>
        </p:nvSpPr>
        <p:spPr>
          <a:xfrm>
            <a:off x="914400" y="2286000"/>
            <a:ext cx="7620000" cy="838200"/>
          </a:xfrm>
          <a:solidFill>
            <a:schemeClr val="accent4">
              <a:lumMod val="10000"/>
            </a:schemeClr>
          </a:solidFill>
        </p:spPr>
        <p:txBody>
          <a:bodyPr/>
          <a:lstStyle/>
          <a:p>
            <a:pPr>
              <a:lnSpc>
                <a:spcPct val="80000"/>
              </a:lnSpc>
              <a:buNone/>
            </a:pPr>
            <a:r>
              <a:rPr lang="en-US" sz="2400" b="1" dirty="0" smtClean="0">
                <a:solidFill>
                  <a:srgbClr val="FFC000"/>
                </a:solidFill>
              </a:rPr>
              <a:t>  In some </a:t>
            </a:r>
            <a:r>
              <a:rPr lang="en-US" sz="2400" b="1" dirty="0" smtClean="0">
                <a:solidFill>
                  <a:srgbClr val="FFC000"/>
                </a:solidFill>
              </a:rPr>
              <a:t>situations investigators </a:t>
            </a:r>
            <a:r>
              <a:rPr lang="en-US" sz="2400" b="1" dirty="0" smtClean="0">
                <a:solidFill>
                  <a:srgbClr val="FFC000"/>
                </a:solidFill>
              </a:rPr>
              <a:t>do </a:t>
            </a:r>
            <a:r>
              <a:rPr lang="en-US" sz="2400" b="1" dirty="0">
                <a:solidFill>
                  <a:srgbClr val="FFC000"/>
                </a:solidFill>
              </a:rPr>
              <a:t>not need a </a:t>
            </a:r>
            <a:r>
              <a:rPr lang="en-US" sz="2400" b="1" dirty="0" smtClean="0">
                <a:solidFill>
                  <a:srgbClr val="FFC000"/>
                </a:solidFill>
              </a:rPr>
              <a:t>  </a:t>
            </a:r>
          </a:p>
          <a:p>
            <a:pPr>
              <a:lnSpc>
                <a:spcPct val="80000"/>
              </a:lnSpc>
              <a:buNone/>
            </a:pPr>
            <a:r>
              <a:rPr lang="en-US" sz="2400" b="1" dirty="0">
                <a:solidFill>
                  <a:srgbClr val="FFC000"/>
                </a:solidFill>
              </a:rPr>
              <a:t> </a:t>
            </a:r>
            <a:r>
              <a:rPr lang="en-US" sz="2400" b="1" dirty="0" smtClean="0">
                <a:solidFill>
                  <a:srgbClr val="FFC000"/>
                </a:solidFill>
              </a:rPr>
              <a:t>         search </a:t>
            </a:r>
            <a:r>
              <a:rPr lang="en-US" sz="2400" b="1" dirty="0" smtClean="0">
                <a:solidFill>
                  <a:srgbClr val="FFC000"/>
                </a:solidFill>
              </a:rPr>
              <a:t>warrant </a:t>
            </a:r>
            <a:r>
              <a:rPr lang="en-US" sz="2400" b="1" dirty="0">
                <a:solidFill>
                  <a:srgbClr val="FFC000"/>
                </a:solidFill>
              </a:rPr>
              <a:t>to conduct a search</a:t>
            </a:r>
            <a:r>
              <a:rPr lang="en-US" sz="2400" b="1" dirty="0" smtClean="0">
                <a:solidFill>
                  <a:srgbClr val="FFC000"/>
                </a:solidFill>
              </a:rPr>
              <a:t>.</a:t>
            </a:r>
            <a:endParaRPr lang="en-US" sz="2400" b="1" dirty="0">
              <a:solidFill>
                <a:srgbClr val="FFC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descr="http://farm3.static.flickr.com/2123/2529964304_da739eec34.jpg?v=0"/>
          <p:cNvPicPr>
            <a:picLocks noChangeAspect="1" noChangeArrowheads="1"/>
          </p:cNvPicPr>
          <p:nvPr/>
        </p:nvPicPr>
        <p:blipFill>
          <a:blip r:embed="rId2"/>
          <a:srcRect r="11728"/>
          <a:stretch>
            <a:fillRect/>
          </a:stretch>
        </p:blipFill>
        <p:spPr bwMode="auto">
          <a:xfrm>
            <a:off x="-1" y="0"/>
            <a:ext cx="9144001" cy="6919784"/>
          </a:xfrm>
          <a:prstGeom prst="rect">
            <a:avLst/>
          </a:prstGeom>
          <a:noFill/>
        </p:spPr>
      </p:pic>
      <p:sp>
        <p:nvSpPr>
          <p:cNvPr id="15363" name="Rectangle 3"/>
          <p:cNvSpPr>
            <a:spLocks noGrp="1" noChangeArrowheads="1"/>
          </p:cNvSpPr>
          <p:nvPr>
            <p:ph type="body" idx="1"/>
          </p:nvPr>
        </p:nvSpPr>
        <p:spPr>
          <a:xfrm>
            <a:off x="609600" y="3048000"/>
            <a:ext cx="8229600" cy="2438400"/>
          </a:xfrm>
          <a:solidFill>
            <a:schemeClr val="accent4">
              <a:lumMod val="10000"/>
            </a:schemeClr>
          </a:solidFill>
        </p:spPr>
        <p:txBody>
          <a:bodyPr/>
          <a:lstStyle/>
          <a:p>
            <a:pPr>
              <a:lnSpc>
                <a:spcPct val="80000"/>
              </a:lnSpc>
            </a:pPr>
            <a:r>
              <a:rPr lang="en-US" sz="2400" b="1" u="sng" dirty="0" smtClean="0">
                <a:solidFill>
                  <a:srgbClr val="FF0000"/>
                </a:solidFill>
                <a:effectLst/>
              </a:rPr>
              <a:t>Voluntary Consent </a:t>
            </a:r>
            <a:r>
              <a:rPr lang="en-US" sz="2400" b="1" dirty="0" smtClean="0">
                <a:solidFill>
                  <a:srgbClr val="FFC000"/>
                </a:solidFill>
                <a:effectLst/>
              </a:rPr>
              <a:t>- If </a:t>
            </a:r>
            <a:r>
              <a:rPr lang="en-US" sz="2400" b="1" dirty="0">
                <a:solidFill>
                  <a:srgbClr val="FFC000"/>
                </a:solidFill>
                <a:effectLst/>
              </a:rPr>
              <a:t>an individual voluntarily consents (agrees to) a search, no warrant is needed. The key question in this kind of search is what counts as a voluntary agreement? In order for a consent search to be legal, the individual must be in control of the area to be searched and cannot have been pressured or tricked into agreeing to the search. </a:t>
            </a:r>
            <a:r>
              <a:rPr lang="en-US" sz="2400" b="1" dirty="0" smtClean="0">
                <a:solidFill>
                  <a:srgbClr val="FFC000"/>
                </a:solidFill>
                <a:effectLst/>
              </a:rPr>
              <a:t>            </a:t>
            </a:r>
            <a:r>
              <a:rPr lang="en-US" sz="2400" b="1" dirty="0" smtClean="0">
                <a:solidFill>
                  <a:srgbClr val="FF99FF"/>
                </a:solidFill>
                <a:effectLst/>
              </a:rPr>
              <a:t>Kayak Trip</a:t>
            </a:r>
            <a:endParaRPr lang="en-US" sz="2400" b="1" dirty="0">
              <a:solidFill>
                <a:srgbClr val="FF99FF"/>
              </a:solidFill>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privateofficer.com/sitebuilder/images/Drugs_In_Car-290x240.jpg"/>
          <p:cNvPicPr>
            <a:picLocks noChangeAspect="1" noChangeArrowheads="1"/>
          </p:cNvPicPr>
          <p:nvPr/>
        </p:nvPicPr>
        <p:blipFill>
          <a:blip r:embed="rId2"/>
          <a:srcRect/>
          <a:stretch>
            <a:fillRect/>
          </a:stretch>
        </p:blipFill>
        <p:spPr bwMode="auto">
          <a:xfrm>
            <a:off x="762000" y="228600"/>
            <a:ext cx="7696200" cy="6369272"/>
          </a:xfrm>
          <a:prstGeom prst="rect">
            <a:avLst/>
          </a:prstGeom>
          <a:noFill/>
        </p:spPr>
      </p:pic>
      <p:sp>
        <p:nvSpPr>
          <p:cNvPr id="3" name="Content Placeholder 2"/>
          <p:cNvSpPr>
            <a:spLocks noGrp="1"/>
          </p:cNvSpPr>
          <p:nvPr>
            <p:ph idx="1"/>
          </p:nvPr>
        </p:nvSpPr>
        <p:spPr>
          <a:xfrm>
            <a:off x="685800" y="609600"/>
            <a:ext cx="7924800" cy="5334000"/>
          </a:xfrm>
        </p:spPr>
        <p:txBody>
          <a:bodyPr/>
          <a:lstStyle/>
          <a:p>
            <a:pPr>
              <a:buNone/>
            </a:pPr>
            <a:r>
              <a:rPr lang="en-US" dirty="0" smtClean="0"/>
              <a:t>   </a:t>
            </a:r>
            <a:r>
              <a:rPr lang="en-US" sz="3600" b="1" u="sng" dirty="0" smtClean="0">
                <a:solidFill>
                  <a:srgbClr val="FF0000"/>
                </a:solidFill>
              </a:rPr>
              <a:t>Plain view search </a:t>
            </a:r>
            <a:r>
              <a:rPr lang="en-US" sz="3600" b="1" dirty="0" smtClean="0">
                <a:solidFill>
                  <a:srgbClr val="FFC000"/>
                </a:solidFill>
              </a:rPr>
              <a:t>- A police officer that spots something in plain view does not need a search warrant to seize the object. In order for a plain view search to be legal, the officer must be in a place he has the right to be in and the object he seizes must be plainly visible in this location.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http://www.privateofficer.com/sitebuilder/images/security-282x208.jpg"/>
          <p:cNvPicPr>
            <a:picLocks noChangeAspect="1" noChangeArrowheads="1"/>
          </p:cNvPicPr>
          <p:nvPr/>
        </p:nvPicPr>
        <p:blipFill>
          <a:blip r:embed="rId2"/>
          <a:srcRect/>
          <a:stretch>
            <a:fillRect/>
          </a:stretch>
        </p:blipFill>
        <p:spPr bwMode="auto">
          <a:xfrm>
            <a:off x="-1" y="0"/>
            <a:ext cx="9297861" cy="6858000"/>
          </a:xfrm>
          <a:prstGeom prst="rect">
            <a:avLst/>
          </a:prstGeom>
          <a:noFill/>
        </p:spPr>
      </p:pic>
      <p:sp>
        <p:nvSpPr>
          <p:cNvPr id="15363" name="Rectangle 3"/>
          <p:cNvSpPr>
            <a:spLocks noGrp="1" noChangeArrowheads="1"/>
          </p:cNvSpPr>
          <p:nvPr>
            <p:ph type="body" idx="1"/>
          </p:nvPr>
        </p:nvSpPr>
        <p:spPr>
          <a:xfrm>
            <a:off x="457200" y="4114800"/>
            <a:ext cx="8229600" cy="1905000"/>
          </a:xfrm>
          <a:solidFill>
            <a:schemeClr val="accent4">
              <a:lumMod val="10000"/>
            </a:schemeClr>
          </a:solidFill>
        </p:spPr>
        <p:txBody>
          <a:bodyPr/>
          <a:lstStyle/>
          <a:p>
            <a:pPr>
              <a:lnSpc>
                <a:spcPct val="80000"/>
              </a:lnSpc>
            </a:pPr>
            <a:r>
              <a:rPr lang="en-US" sz="2400" b="1" dirty="0" smtClean="0">
                <a:solidFill>
                  <a:srgbClr val="FFC000"/>
                </a:solidFill>
              </a:rPr>
              <a:t>If </a:t>
            </a:r>
            <a:r>
              <a:rPr lang="en-US" sz="2400" b="1" dirty="0">
                <a:solidFill>
                  <a:srgbClr val="FFC000"/>
                </a:solidFill>
              </a:rPr>
              <a:t>a suspect has been legally arrested, the police may search the defendant and the area within the defendant's immediate control. In a search incident to arrest no warrant is necessary as long as a spatial relationship exists between the defendant and the object.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3165363"/>
          <p:cNvPicPr>
            <a:picLocks noChangeAspect="1" noChangeArrowheads="1"/>
          </p:cNvPicPr>
          <p:nvPr/>
        </p:nvPicPr>
        <p:blipFill>
          <a:blip r:embed="rId2"/>
          <a:srcRect l="9176" b="12634"/>
          <a:stretch>
            <a:fillRect/>
          </a:stretch>
        </p:blipFill>
        <p:spPr bwMode="auto">
          <a:xfrm>
            <a:off x="0" y="-1"/>
            <a:ext cx="9144000" cy="6914629"/>
          </a:xfrm>
          <a:prstGeom prst="rect">
            <a:avLst/>
          </a:prstGeom>
          <a:noFill/>
        </p:spPr>
      </p:pic>
      <p:sp>
        <p:nvSpPr>
          <p:cNvPr id="7170" name="Rectangle 2"/>
          <p:cNvSpPr>
            <a:spLocks noGrp="1" noChangeArrowheads="1"/>
          </p:cNvSpPr>
          <p:nvPr>
            <p:ph type="title"/>
          </p:nvPr>
        </p:nvSpPr>
        <p:spPr>
          <a:xfrm>
            <a:off x="457200" y="0"/>
            <a:ext cx="8229600" cy="1371600"/>
          </a:xfrm>
        </p:spPr>
        <p:txBody>
          <a:bodyPr/>
          <a:lstStyle/>
          <a:p>
            <a:endParaRPr lang="en-US" b="1" dirty="0"/>
          </a:p>
        </p:txBody>
      </p:sp>
      <p:sp>
        <p:nvSpPr>
          <p:cNvPr id="7171" name="Rectangle 3"/>
          <p:cNvSpPr>
            <a:spLocks noGrp="1" noChangeArrowheads="1"/>
          </p:cNvSpPr>
          <p:nvPr>
            <p:ph type="body" idx="1"/>
          </p:nvPr>
        </p:nvSpPr>
        <p:spPr>
          <a:xfrm>
            <a:off x="533400" y="1066800"/>
            <a:ext cx="8229600" cy="4114800"/>
          </a:xfrm>
        </p:spPr>
        <p:txBody>
          <a:bodyPr/>
          <a:lstStyle/>
          <a:p>
            <a:r>
              <a:rPr lang="en-US" dirty="0"/>
              <a:t>Do not dismiss anything until its evidentiary value can be determined </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Avoid </a:t>
            </a:r>
            <a:r>
              <a:rPr lang="en-US" dirty="0"/>
              <a:t>disturbing or destroying any evidence </a:t>
            </a:r>
          </a:p>
          <a:p>
            <a:endParaRPr lang="en-US" dirty="0"/>
          </a:p>
        </p:txBody>
      </p:sp>
      <p:pic>
        <p:nvPicPr>
          <p:cNvPr id="7195" name="Picture 27" descr="http://symphony.lotus.com/software/lotus/symphony/servlet/JiveServlet/download/21-2307-3592-1099/fish.gif"/>
          <p:cNvPicPr>
            <a:picLocks noChangeAspect="1" noChangeArrowheads="1"/>
          </p:cNvPicPr>
          <p:nvPr/>
        </p:nvPicPr>
        <p:blipFill>
          <a:blip r:embed="rId3">
            <a:duotone>
              <a:prstClr val="black"/>
              <a:schemeClr val="accent4">
                <a:tint val="45000"/>
                <a:satMod val="400000"/>
              </a:schemeClr>
            </a:duotone>
            <a:lum bright="-6000" contrast="-61000"/>
          </a:blip>
          <a:srcRect l="22369"/>
          <a:stretch>
            <a:fillRect/>
          </a:stretch>
        </p:blipFill>
        <p:spPr bwMode="auto">
          <a:xfrm rot="-5340000">
            <a:off x="8040362" y="5908142"/>
            <a:ext cx="868477" cy="474915"/>
          </a:xfrm>
          <a:prstGeom prst="rect">
            <a:avLst/>
          </a:prstGeom>
          <a:noFill/>
          <a:scene3d>
            <a:camera prst="orthographicFront">
              <a:rot lat="0" lon="0" rev="18000000"/>
            </a:camera>
            <a:lightRig rig="threePt" dir="t"/>
          </a:scene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ugo.com/movies/top-21-capers/images/naked-gun.jpg"/>
          <p:cNvPicPr>
            <a:picLocks noChangeAspect="1" noChangeArrowheads="1"/>
          </p:cNvPicPr>
          <p:nvPr/>
        </p:nvPicPr>
        <p:blipFill>
          <a:blip r:embed="rId2"/>
          <a:srcRect r="15905"/>
          <a:stretch>
            <a:fillRect/>
          </a:stretch>
        </p:blipFill>
        <p:spPr bwMode="auto">
          <a:xfrm>
            <a:off x="0" y="-1"/>
            <a:ext cx="9144000" cy="6904653"/>
          </a:xfrm>
          <a:prstGeom prst="rect">
            <a:avLst/>
          </a:prstGeom>
          <a:noFill/>
        </p:spPr>
      </p:pic>
      <p:sp>
        <p:nvSpPr>
          <p:cNvPr id="3" name="Content Placeholder 2"/>
          <p:cNvSpPr>
            <a:spLocks noGrp="1"/>
          </p:cNvSpPr>
          <p:nvPr>
            <p:ph idx="1"/>
          </p:nvPr>
        </p:nvSpPr>
        <p:spPr>
          <a:xfrm>
            <a:off x="0" y="3048000"/>
            <a:ext cx="9144000" cy="3505200"/>
          </a:xfrm>
          <a:solidFill>
            <a:schemeClr val="accent4">
              <a:lumMod val="10000"/>
            </a:schemeClr>
          </a:solidFill>
        </p:spPr>
        <p:txBody>
          <a:bodyPr/>
          <a:lstStyle/>
          <a:p>
            <a:pPr>
              <a:buNone/>
            </a:pPr>
            <a:r>
              <a:rPr lang="en-US" sz="2400" b="1" dirty="0" smtClean="0">
                <a:solidFill>
                  <a:srgbClr val="FFC000"/>
                </a:solidFill>
              </a:rPr>
              <a:t>    Following an arrest, the police may make a protective sweep search if they reasonably believe that a dangerous accomplice may be hiding in an area near where the defendant was arrested. To do so, police are allowed to walk through a residence and complete a "cursory visual inspection" without a warrant. If evidence of or related to a criminal activity is in plain view during the search, the evidence may be legally seized.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type="body" idx="1"/>
          </p:nvPr>
        </p:nvSpPr>
        <p:spPr/>
        <p:txBody>
          <a:bodyPr/>
          <a:lstStyle/>
          <a:p>
            <a:endParaRPr lang="en-US"/>
          </a:p>
        </p:txBody>
      </p:sp>
      <p:pic>
        <p:nvPicPr>
          <p:cNvPr id="19461" name="Picture 5" descr="mban1714l"/>
          <p:cNvPicPr>
            <a:picLocks noChangeAspect="1" noChangeArrowheads="1"/>
          </p:cNvPicPr>
          <p:nvPr/>
        </p:nvPicPr>
        <p:blipFill>
          <a:blip r:embed="rId2"/>
          <a:srcRect/>
          <a:stretch>
            <a:fillRect/>
          </a:stretch>
        </p:blipFill>
        <p:spPr bwMode="auto">
          <a:xfrm>
            <a:off x="762000" y="282575"/>
            <a:ext cx="7543800" cy="63563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http://www.fbi.gov/publications/leb/2002/may2002/may2002x30x1.jpg"/>
          <p:cNvPicPr>
            <a:picLocks noChangeAspect="1" noChangeArrowheads="1"/>
          </p:cNvPicPr>
          <p:nvPr/>
        </p:nvPicPr>
        <p:blipFill>
          <a:blip r:embed="rId2"/>
          <a:srcRect r="1299" b="5195"/>
          <a:stretch>
            <a:fillRect/>
          </a:stretch>
        </p:blipFill>
        <p:spPr bwMode="auto">
          <a:xfrm>
            <a:off x="-18789" y="990600"/>
            <a:ext cx="9162789" cy="5867400"/>
          </a:xfrm>
          <a:prstGeom prst="rect">
            <a:avLst/>
          </a:prstGeom>
          <a:noFill/>
        </p:spPr>
      </p:pic>
      <p:sp>
        <p:nvSpPr>
          <p:cNvPr id="8" name="TextBox 7"/>
          <p:cNvSpPr txBox="1"/>
          <p:nvPr/>
        </p:nvSpPr>
        <p:spPr>
          <a:xfrm>
            <a:off x="0" y="0"/>
            <a:ext cx="9144000" cy="1200329"/>
          </a:xfrm>
          <a:prstGeom prst="rect">
            <a:avLst/>
          </a:prstGeom>
          <a:solidFill>
            <a:schemeClr val="accent4">
              <a:lumMod val="10000"/>
            </a:schemeClr>
          </a:solidFill>
        </p:spPr>
        <p:txBody>
          <a:bodyPr wrap="square" rtlCol="0">
            <a:spAutoFit/>
          </a:bodyPr>
          <a:lstStyle/>
          <a:p>
            <a:endParaRPr lang="en-US" dirty="0" smtClean="0">
              <a:solidFill>
                <a:schemeClr val="accent4">
                  <a:lumMod val="10000"/>
                </a:schemeClr>
              </a:solidFill>
            </a:endParaRPr>
          </a:p>
          <a:p>
            <a:endParaRPr lang="en-US" dirty="0">
              <a:solidFill>
                <a:schemeClr val="accent4">
                  <a:lumMod val="10000"/>
                </a:schemeClr>
              </a:solidFill>
            </a:endParaRPr>
          </a:p>
          <a:p>
            <a:endParaRPr lang="en-US" dirty="0" smtClean="0">
              <a:solidFill>
                <a:schemeClr val="accent4">
                  <a:lumMod val="10000"/>
                </a:schemeClr>
              </a:solidFill>
            </a:endParaRPr>
          </a:p>
          <a:p>
            <a:endParaRPr lang="en-US" dirty="0">
              <a:solidFill>
                <a:schemeClr val="accent4">
                  <a:lumMod val="10000"/>
                </a:schemeClr>
              </a:solidFill>
            </a:endParaRPr>
          </a:p>
        </p:txBody>
      </p:sp>
      <p:sp>
        <p:nvSpPr>
          <p:cNvPr id="29699" name="Rectangle 3"/>
          <p:cNvSpPr>
            <a:spLocks noGrp="1" noChangeArrowheads="1"/>
          </p:cNvSpPr>
          <p:nvPr>
            <p:ph type="body" idx="1"/>
          </p:nvPr>
        </p:nvSpPr>
        <p:spPr>
          <a:xfrm>
            <a:off x="457200" y="304800"/>
            <a:ext cx="8229600" cy="1371600"/>
          </a:xfrm>
        </p:spPr>
        <p:txBody>
          <a:bodyPr/>
          <a:lstStyle/>
          <a:p>
            <a:pPr>
              <a:lnSpc>
                <a:spcPct val="80000"/>
              </a:lnSpc>
            </a:pPr>
            <a:r>
              <a:rPr lang="en-US" sz="1600" dirty="0" smtClean="0"/>
              <a:t>If </a:t>
            </a:r>
            <a:r>
              <a:rPr lang="en-US" sz="1600" dirty="0"/>
              <a:t>the police stop a car based on probable cause, they can search for objects related to the reason for the stop without obtaining a warrant. During a car search, the police are also allowed to frisk the subject for weapons, even without a warrant if they have reasonable suspicion that the suspects may be involved in illegal activities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a:hlinkClick r:id="" action="ppaction://media"/>
          </p:cNvPr>
          <p:cNvPicPr>
            <a:picLocks noRot="1" noChangeAspect="1" noChangeArrowheads="1"/>
          </p:cNvPicPr>
          <p:nvPr>
            <a:wavAudioFile r:embed="rId1" name="j0097493[1].wav"/>
          </p:nvPr>
        </p:nvPicPr>
        <p:blipFill>
          <a:blip r:embed="rId3"/>
          <a:srcRect/>
          <a:stretch>
            <a:fillRect/>
          </a:stretch>
        </p:blipFill>
        <p:spPr bwMode="auto">
          <a:xfrm>
            <a:off x="4724400" y="3810000"/>
            <a:ext cx="304800" cy="304800"/>
          </a:xfrm>
          <a:prstGeom prst="rect">
            <a:avLst/>
          </a:prstGeom>
          <a:noFill/>
          <a:ln w="9525">
            <a:noFill/>
            <a:miter lim="800000"/>
            <a:headEnd/>
            <a:tailEnd/>
          </a:ln>
        </p:spPr>
      </p:pic>
      <p:sp>
        <p:nvSpPr>
          <p:cNvPr id="16386" name="Rectangle 2"/>
          <p:cNvSpPr>
            <a:spLocks noGrp="1" noChangeArrowheads="1"/>
          </p:cNvSpPr>
          <p:nvPr>
            <p:ph type="title"/>
          </p:nvPr>
        </p:nvSpPr>
        <p:spPr>
          <a:xfrm>
            <a:off x="457200" y="914400"/>
            <a:ext cx="8229600" cy="1371600"/>
          </a:xfrm>
        </p:spPr>
        <p:txBody>
          <a:bodyPr/>
          <a:lstStyle/>
          <a:p>
            <a:r>
              <a:rPr lang="en-US" sz="4000" b="1" dirty="0">
                <a:latin typeface="Baveuse" pitchFamily="2" charset="0"/>
              </a:rPr>
              <a:t>Which should be searched first: outdoor or indoor sites?  Why?</a:t>
            </a:r>
          </a:p>
        </p:txBody>
      </p:sp>
      <p:sp>
        <p:nvSpPr>
          <p:cNvPr id="16387" name="Rectangle 3"/>
          <p:cNvSpPr>
            <a:spLocks noGrp="1" noChangeArrowheads="1"/>
          </p:cNvSpPr>
          <p:nvPr>
            <p:ph type="body" idx="1"/>
          </p:nvPr>
        </p:nvSpPr>
        <p:spPr/>
        <p:txBody>
          <a:bodyPr/>
          <a:lstStyle/>
          <a:p>
            <a:endParaRPr lang="en-US" dirty="0"/>
          </a:p>
        </p:txBody>
      </p:sp>
      <p:pic>
        <p:nvPicPr>
          <p:cNvPr id="16389" name="Picture 5" descr="crown_woods_crime_scene"/>
          <p:cNvPicPr>
            <a:picLocks noChangeAspect="1" noChangeArrowheads="1"/>
          </p:cNvPicPr>
          <p:nvPr/>
        </p:nvPicPr>
        <p:blipFill>
          <a:blip r:embed="rId4"/>
          <a:srcRect/>
          <a:stretch>
            <a:fillRect/>
          </a:stretch>
        </p:blipFill>
        <p:spPr bwMode="auto">
          <a:xfrm>
            <a:off x="0" y="3048000"/>
            <a:ext cx="4521200" cy="3390900"/>
          </a:xfrm>
          <a:prstGeom prst="rect">
            <a:avLst/>
          </a:prstGeom>
          <a:noFill/>
        </p:spPr>
      </p:pic>
      <p:pic>
        <p:nvPicPr>
          <p:cNvPr id="16391" name="Picture 7" descr="CRIME%20SCENE%20PHOTOGRAPHY"/>
          <p:cNvPicPr>
            <a:picLocks noChangeAspect="1" noChangeArrowheads="1"/>
          </p:cNvPicPr>
          <p:nvPr/>
        </p:nvPicPr>
        <p:blipFill>
          <a:blip r:embed="rId5"/>
          <a:srcRect/>
          <a:stretch>
            <a:fillRect/>
          </a:stretch>
        </p:blipFill>
        <p:spPr bwMode="auto">
          <a:xfrm>
            <a:off x="4563266" y="3048000"/>
            <a:ext cx="4580734" cy="3438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3000"/>
                                  </p:stCondLst>
                                  <p:childTnLst>
                                    <p:cmd type="call" cmd="playFrom(0.0)">
                                      <p:cBhvr>
                                        <p:cTn id="6" dur="1285"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6389"/>
                                        </p:tgtEl>
                                        <p:attrNameLst>
                                          <p:attrName>ppt_x</p:attrName>
                                        </p:attrNameLst>
                                      </p:cBhvr>
                                      <p:tavLst>
                                        <p:tav tm="0">
                                          <p:val>
                                            <p:strVal val="ppt_x"/>
                                          </p:val>
                                        </p:tav>
                                        <p:tav tm="100000">
                                          <p:val>
                                            <p:strVal val="ppt_x"/>
                                          </p:val>
                                        </p:tav>
                                      </p:tavLst>
                                    </p:anim>
                                    <p:anim calcmode="lin" valueType="num">
                                      <p:cBhvr additive="base">
                                        <p:cTn id="11" dur="500"/>
                                        <p:tgtEl>
                                          <p:spTgt spid="16389"/>
                                        </p:tgtEl>
                                        <p:attrNameLst>
                                          <p:attrName>ppt_y</p:attrName>
                                        </p:attrNameLst>
                                      </p:cBhvr>
                                      <p:tavLst>
                                        <p:tav tm="0">
                                          <p:val>
                                            <p:strVal val="ppt_y"/>
                                          </p:val>
                                        </p:tav>
                                        <p:tav tm="100000">
                                          <p:val>
                                            <p:strVal val="1+ppt_h/2"/>
                                          </p:val>
                                        </p:tav>
                                      </p:tavLst>
                                    </p:anim>
                                    <p:set>
                                      <p:cBhvr>
                                        <p:cTn id="12" dur="1" fill="hold">
                                          <p:stCondLst>
                                            <p:cond delay="499"/>
                                          </p:stCondLst>
                                        </p:cTn>
                                        <p:tgtEl>
                                          <p:spTgt spid="16389"/>
                                        </p:tgtEl>
                                        <p:attrNameLst>
                                          <p:attrName>style.visibility</p:attrName>
                                        </p:attrNameLst>
                                      </p:cBhvr>
                                      <p:to>
                                        <p:strVal val="hidden"/>
                                      </p:to>
                                    </p:set>
                                  </p:childTnLst>
                                </p:cTn>
                              </p:par>
                              <p:par>
                                <p:cTn id="13" presetID="35" presetClass="path" presetSubtype="0" accel="50000" decel="50000" fill="hold" nodeType="withEffect">
                                  <p:stCondLst>
                                    <p:cond delay="0"/>
                                  </p:stCondLst>
                                  <p:childTnLst>
                                    <p:animMotion origin="layout" path="M 0 0  L -0.25 0  E" pathEditMode="relative" ptsTypes="">
                                      <p:cBhvr>
                                        <p:cTn id="14" dur="2000" fill="hold"/>
                                        <p:tgtEl>
                                          <p:spTgt spid="163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1_62_112206_nj_bodies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type="body" idx="1"/>
          </p:nvPr>
        </p:nvSpPr>
        <p:spPr>
          <a:xfrm>
            <a:off x="457200" y="1752600"/>
            <a:ext cx="8229600" cy="1905000"/>
          </a:xfrm>
          <a:solidFill>
            <a:schemeClr val="accent4">
              <a:lumMod val="10000"/>
            </a:schemeClr>
          </a:solidFill>
        </p:spPr>
        <p:txBody>
          <a:bodyPr/>
          <a:lstStyle/>
          <a:p>
            <a:pPr>
              <a:buNone/>
            </a:pPr>
            <a:r>
              <a:rPr lang="en-US" sz="2400" b="1" dirty="0" smtClean="0"/>
              <a:t>    Outdoor </a:t>
            </a:r>
            <a:r>
              <a:rPr lang="en-US" sz="2400" b="1" dirty="0"/>
              <a:t>zones are always the first to be searched, because the weather is likely to cause damage/alteration to evidence and public areas also hold higher search priority over private areas, as they too, are more difficult to protect.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Types of Searches</a:t>
            </a:r>
          </a:p>
        </p:txBody>
      </p:sp>
      <p:sp>
        <p:nvSpPr>
          <p:cNvPr id="20483" name="Rectangle 3"/>
          <p:cNvSpPr>
            <a:spLocks noGrp="1" noChangeArrowheads="1"/>
          </p:cNvSpPr>
          <p:nvPr>
            <p:ph type="body" idx="1"/>
          </p:nvPr>
        </p:nvSpPr>
        <p:spPr/>
        <p:txBody>
          <a:bodyPr/>
          <a:lstStyle/>
          <a:p>
            <a:endParaRPr lang="en-US"/>
          </a:p>
        </p:txBody>
      </p:sp>
      <p:pic>
        <p:nvPicPr>
          <p:cNvPr id="20485" name="Picture 5" descr="fig1205"/>
          <p:cNvPicPr>
            <a:picLocks noChangeAspect="1" noChangeArrowheads="1"/>
          </p:cNvPicPr>
          <p:nvPr/>
        </p:nvPicPr>
        <p:blipFill>
          <a:blip r:embed="rId2"/>
          <a:srcRect/>
          <a:stretch>
            <a:fillRect/>
          </a:stretch>
        </p:blipFill>
        <p:spPr bwMode="auto">
          <a:xfrm>
            <a:off x="457200" y="1524000"/>
            <a:ext cx="7848600" cy="503713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lstStyle/>
          <a:p>
            <a:endParaRPr lang="en-US"/>
          </a:p>
        </p:txBody>
      </p:sp>
      <p:pic>
        <p:nvPicPr>
          <p:cNvPr id="21509" name="Picture 5" descr="fig1206"/>
          <p:cNvPicPr>
            <a:picLocks noChangeAspect="1" noChangeArrowheads="1"/>
          </p:cNvPicPr>
          <p:nvPr/>
        </p:nvPicPr>
        <p:blipFill>
          <a:blip r:embed="rId2"/>
          <a:srcRect/>
          <a:stretch>
            <a:fillRect/>
          </a:stretch>
        </p:blipFill>
        <p:spPr bwMode="auto">
          <a:xfrm>
            <a:off x="304800" y="304800"/>
            <a:ext cx="8534400" cy="569436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p:cNvPicPr>
            <a:picLocks noChangeAspect="1" noChangeArrowheads="1"/>
          </p:cNvPicPr>
          <p:nvPr/>
        </p:nvPicPr>
        <p:blipFill>
          <a:blip r:embed="rId2"/>
          <a:srcRect/>
          <a:stretch>
            <a:fillRect/>
          </a:stretch>
        </p:blipFill>
        <p:spPr bwMode="auto">
          <a:xfrm>
            <a:off x="1600200" y="1143000"/>
            <a:ext cx="6181725" cy="4590547"/>
          </a:xfrm>
          <a:prstGeom prst="rect">
            <a:avLst/>
          </a:prstGeom>
          <a:noFill/>
          <a:ln w="9525">
            <a:noFill/>
            <a:miter lim="800000"/>
            <a:headEnd/>
            <a:tailEnd/>
          </a:ln>
          <a:effectLst/>
          <a:scene3d>
            <a:camera prst="orthographicFront">
              <a:rot lat="0" lon="0" rev="16200000"/>
            </a:camera>
            <a:lightRig rig="threePt" dir="t"/>
          </a:scene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400" dirty="0"/>
              <a:t>The </a:t>
            </a:r>
            <a:r>
              <a:rPr lang="en-US" sz="2400" b="1" dirty="0"/>
              <a:t>inward spiral</a:t>
            </a:r>
            <a:r>
              <a:rPr lang="en-US" sz="2400" dirty="0"/>
              <a:t> search: The CSI starts at the perimeter of the scene and works toward the center. Spiral patterns are a good method to use when there is only one CSI at the scene. </a:t>
            </a:r>
          </a:p>
        </p:txBody>
      </p:sp>
      <p:sp>
        <p:nvSpPr>
          <p:cNvPr id="22531" name="Rectangle 3"/>
          <p:cNvSpPr>
            <a:spLocks noGrp="1" noChangeArrowheads="1"/>
          </p:cNvSpPr>
          <p:nvPr>
            <p:ph type="body" idx="1"/>
          </p:nvPr>
        </p:nvSpPr>
        <p:spPr/>
        <p:txBody>
          <a:bodyPr/>
          <a:lstStyle/>
          <a:p>
            <a:endParaRPr lang="en-US"/>
          </a:p>
        </p:txBody>
      </p:sp>
      <p:graphicFrame>
        <p:nvGraphicFramePr>
          <p:cNvPr id="22543" name="Group 15"/>
          <p:cNvGraphicFramePr>
            <a:graphicFrameLocks noGrp="1"/>
          </p:cNvGraphicFramePr>
          <p:nvPr/>
        </p:nvGraphicFramePr>
        <p:xfrm>
          <a:off x="-1203325" y="1438275"/>
          <a:ext cx="3571875" cy="4267200"/>
        </p:xfrm>
        <a:graphic>
          <a:graphicData uri="http://schemas.openxmlformats.org/drawingml/2006/table">
            <a:tbl>
              <a:tblPr/>
              <a:tblGrid>
                <a:gridCol w="3571875"/>
              </a:tblGrid>
              <a:tr h="4022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a:t>
                      </a:r>
                      <a:r>
                        <a:rPr kumimoji="0" lang="en-US" sz="25400" b="0" i="0" u="none" strike="noStrike" cap="none" normalizeH="0" baseline="0" smtClean="0">
                          <a:ln>
                            <a:noFill/>
                          </a:ln>
                          <a:solidFill>
                            <a:schemeClr val="tx1"/>
                          </a:solidFill>
                          <a:effectLst/>
                          <a:latin typeface="Arial" charset="0"/>
                        </a:rPr>
                        <a:t> </a:t>
                      </a:r>
                      <a:r>
                        <a:rPr kumimoji="0" lang="en-US" sz="1000" b="0" i="0" u="none" strike="noStrike" cap="none" normalizeH="0" baseline="0" smtClean="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2544" name="Rectangle 16"/>
          <p:cNvSpPr>
            <a:spLocks noChangeArrowheads="1"/>
          </p:cNvSpPr>
          <p:nvPr/>
        </p:nvSpPr>
        <p:spPr bwMode="auto">
          <a:xfrm>
            <a:off x="-1203325" y="5614988"/>
            <a:ext cx="184150" cy="534987"/>
          </a:xfrm>
          <a:prstGeom prst="rect">
            <a:avLst/>
          </a:prstGeom>
          <a:noFill/>
          <a:ln w="9525">
            <a:noFill/>
            <a:miter lim="800000"/>
            <a:headEnd/>
            <a:tailEnd/>
          </a:ln>
          <a:effectLst/>
        </p:spPr>
        <p:txBody>
          <a:bodyPr wrap="none" anchor="ctr">
            <a:spAutoFit/>
          </a:bodyPr>
          <a:lstStyle/>
          <a:p>
            <a:pPr eaLnBrk="1" hangingPunct="1"/>
            <a:endParaRPr lang="en-US" sz="1100"/>
          </a:p>
          <a:p>
            <a:endParaRPr lang="en-US">
              <a:latin typeface="Arial" charset="0"/>
            </a:endParaRPr>
          </a:p>
        </p:txBody>
      </p:sp>
      <p:pic>
        <p:nvPicPr>
          <p:cNvPr id="22534" name="Picture 6" descr="csi-12"/>
          <p:cNvPicPr>
            <a:picLocks noChangeAspect="1" noChangeArrowheads="1"/>
          </p:cNvPicPr>
          <p:nvPr/>
        </p:nvPicPr>
        <p:blipFill>
          <a:blip r:embed="rId2"/>
          <a:srcRect/>
          <a:stretch>
            <a:fillRect/>
          </a:stretch>
        </p:blipFill>
        <p:spPr bwMode="auto">
          <a:xfrm>
            <a:off x="2362200" y="1828800"/>
            <a:ext cx="4384675" cy="4648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2400" dirty="0"/>
              <a:t>The </a:t>
            </a:r>
            <a:r>
              <a:rPr lang="en-US" sz="2400" b="1" dirty="0"/>
              <a:t>outward spiral</a:t>
            </a:r>
            <a:r>
              <a:rPr lang="en-US" sz="2400" dirty="0"/>
              <a:t> search: The CSI starts at the center of scene (or at the body) and works outward.</a:t>
            </a:r>
            <a:r>
              <a:rPr lang="en-US" sz="4000" dirty="0"/>
              <a:t> </a:t>
            </a:r>
            <a:br>
              <a:rPr lang="en-US" sz="4000" dirty="0"/>
            </a:br>
            <a:endParaRPr lang="en-US" sz="4000" dirty="0"/>
          </a:p>
        </p:txBody>
      </p:sp>
      <p:sp>
        <p:nvSpPr>
          <p:cNvPr id="23555" name="Rectangle 3"/>
          <p:cNvSpPr>
            <a:spLocks noGrp="1" noChangeArrowheads="1"/>
          </p:cNvSpPr>
          <p:nvPr>
            <p:ph type="body" idx="1"/>
          </p:nvPr>
        </p:nvSpPr>
        <p:spPr/>
        <p:txBody>
          <a:bodyPr/>
          <a:lstStyle/>
          <a:p>
            <a:endParaRPr lang="en-US"/>
          </a:p>
        </p:txBody>
      </p:sp>
      <p:pic>
        <p:nvPicPr>
          <p:cNvPr id="23557" name="Picture 5" descr="csi-11"/>
          <p:cNvPicPr>
            <a:picLocks noChangeAspect="1" noChangeArrowheads="1"/>
          </p:cNvPicPr>
          <p:nvPr/>
        </p:nvPicPr>
        <p:blipFill>
          <a:blip r:embed="rId2"/>
          <a:srcRect/>
          <a:stretch>
            <a:fillRect/>
          </a:stretch>
        </p:blipFill>
        <p:spPr bwMode="auto">
          <a:xfrm>
            <a:off x="2209800" y="1219200"/>
            <a:ext cx="5124450" cy="54578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609600"/>
            <a:ext cx="8229600" cy="4114800"/>
          </a:xfrm>
        </p:spPr>
        <p:txBody>
          <a:bodyPr/>
          <a:lstStyle/>
          <a:p>
            <a:r>
              <a:rPr lang="en-US" b="1" dirty="0"/>
              <a:t>If a crime scene investigator shines a flashlight on the ground at various angles, even when there's plenty of lighting, he'll create new shadows that could reveal evidence.</a:t>
            </a:r>
            <a:r>
              <a:rPr lang="en-US" dirty="0"/>
              <a:t> </a:t>
            </a:r>
          </a:p>
        </p:txBody>
      </p:sp>
      <p:pic>
        <p:nvPicPr>
          <p:cNvPr id="27653" name="Picture 5" descr="38096274_full">
            <a:hlinkClick r:id="rId2"/>
          </p:cNvPr>
          <p:cNvPicPr>
            <a:picLocks noChangeAspect="1" noChangeArrowheads="1"/>
          </p:cNvPicPr>
          <p:nvPr/>
        </p:nvPicPr>
        <p:blipFill>
          <a:blip r:embed="rId3"/>
          <a:srcRect/>
          <a:stretch>
            <a:fillRect/>
          </a:stretch>
        </p:blipFill>
        <p:spPr bwMode="auto">
          <a:xfrm>
            <a:off x="1143000" y="3505200"/>
            <a:ext cx="3810000" cy="2857500"/>
          </a:xfrm>
          <a:prstGeom prst="rect">
            <a:avLst/>
          </a:prstGeom>
          <a:noFill/>
        </p:spPr>
      </p:pic>
      <p:pic>
        <p:nvPicPr>
          <p:cNvPr id="27655" name="Picture 7" descr="674888"/>
          <p:cNvPicPr>
            <a:picLocks noChangeAspect="1" noChangeArrowheads="1"/>
          </p:cNvPicPr>
          <p:nvPr/>
        </p:nvPicPr>
        <p:blipFill>
          <a:blip r:embed="rId4"/>
          <a:srcRect b="11864"/>
          <a:stretch>
            <a:fillRect/>
          </a:stretch>
        </p:blipFill>
        <p:spPr bwMode="auto">
          <a:xfrm>
            <a:off x="6096000" y="3124199"/>
            <a:ext cx="2476500" cy="338889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2400" dirty="0"/>
              <a:t>The </a:t>
            </a:r>
            <a:r>
              <a:rPr lang="en-US" sz="2400" b="1" dirty="0"/>
              <a:t>parallel</a:t>
            </a:r>
            <a:r>
              <a:rPr lang="en-US" sz="2400" dirty="0"/>
              <a:t> </a:t>
            </a:r>
            <a:r>
              <a:rPr lang="en-US" sz="2400" dirty="0" smtClean="0"/>
              <a:t>or line search</a:t>
            </a:r>
            <a:r>
              <a:rPr lang="en-US" sz="2400" dirty="0"/>
              <a:t>: All of the members of the CSI team form a line. They walk in a straight line, at the same speed, from one end of crime scene to the other</a:t>
            </a:r>
            <a:r>
              <a:rPr lang="en-US" sz="4000" dirty="0"/>
              <a:t> </a:t>
            </a:r>
          </a:p>
        </p:txBody>
      </p:sp>
      <p:sp>
        <p:nvSpPr>
          <p:cNvPr id="24579" name="Rectangle 3"/>
          <p:cNvSpPr>
            <a:spLocks noGrp="1" noChangeArrowheads="1"/>
          </p:cNvSpPr>
          <p:nvPr>
            <p:ph type="body" idx="1"/>
          </p:nvPr>
        </p:nvSpPr>
        <p:spPr/>
        <p:txBody>
          <a:bodyPr/>
          <a:lstStyle/>
          <a:p>
            <a:endParaRPr lang="en-US"/>
          </a:p>
        </p:txBody>
      </p:sp>
      <p:pic>
        <p:nvPicPr>
          <p:cNvPr id="24581" name="Picture 5" descr="csi-9"/>
          <p:cNvPicPr>
            <a:picLocks noChangeAspect="1" noChangeArrowheads="1"/>
          </p:cNvPicPr>
          <p:nvPr/>
        </p:nvPicPr>
        <p:blipFill>
          <a:blip r:embed="rId2"/>
          <a:srcRect/>
          <a:stretch>
            <a:fillRect/>
          </a:stretch>
        </p:blipFill>
        <p:spPr bwMode="auto">
          <a:xfrm>
            <a:off x="2133600" y="1752600"/>
            <a:ext cx="4524375" cy="48291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371600"/>
          </a:xfrm>
        </p:spPr>
        <p:txBody>
          <a:bodyPr/>
          <a:lstStyle/>
          <a:p>
            <a:r>
              <a:rPr lang="en-US" sz="2000" dirty="0"/>
              <a:t>The </a:t>
            </a:r>
            <a:r>
              <a:rPr lang="en-US" sz="2000" b="1" dirty="0"/>
              <a:t>grid</a:t>
            </a:r>
            <a:r>
              <a:rPr lang="en-US" sz="2000" dirty="0"/>
              <a:t> search: A grid search is simply two parallel searches, offset by 90 degrees, performed one after the other </a:t>
            </a:r>
          </a:p>
        </p:txBody>
      </p:sp>
      <p:sp>
        <p:nvSpPr>
          <p:cNvPr id="25603" name="Rectangle 3"/>
          <p:cNvSpPr>
            <a:spLocks noGrp="1" noChangeArrowheads="1"/>
          </p:cNvSpPr>
          <p:nvPr>
            <p:ph type="body" idx="1"/>
          </p:nvPr>
        </p:nvSpPr>
        <p:spPr/>
        <p:txBody>
          <a:bodyPr/>
          <a:lstStyle/>
          <a:p>
            <a:endParaRPr lang="en-US"/>
          </a:p>
        </p:txBody>
      </p:sp>
      <p:pic>
        <p:nvPicPr>
          <p:cNvPr id="25605" name="Picture 5" descr="csi-13"/>
          <p:cNvPicPr>
            <a:picLocks noChangeAspect="1" noChangeArrowheads="1"/>
          </p:cNvPicPr>
          <p:nvPr/>
        </p:nvPicPr>
        <p:blipFill>
          <a:blip r:embed="rId2"/>
          <a:srcRect/>
          <a:stretch>
            <a:fillRect/>
          </a:stretch>
        </p:blipFill>
        <p:spPr bwMode="auto">
          <a:xfrm>
            <a:off x="2057400" y="1143000"/>
            <a:ext cx="5140325" cy="54483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2400" dirty="0"/>
              <a:t>The </a:t>
            </a:r>
            <a:r>
              <a:rPr lang="en-US" sz="2400" b="1" dirty="0" smtClean="0"/>
              <a:t>zone or quadrant search</a:t>
            </a:r>
            <a:r>
              <a:rPr lang="en-US" sz="2400" dirty="0"/>
              <a:t>: In a zone search, the CSI in charge divides the crime scene into sectors, and each team member takes one sector. Team members may then switch sectors and search again to ensure complete coverage.</a:t>
            </a:r>
            <a:r>
              <a:rPr lang="en-US" sz="4000" dirty="0"/>
              <a:t> </a:t>
            </a:r>
          </a:p>
        </p:txBody>
      </p:sp>
      <p:sp>
        <p:nvSpPr>
          <p:cNvPr id="26627" name="Rectangle 3"/>
          <p:cNvSpPr>
            <a:spLocks noGrp="1" noChangeArrowheads="1"/>
          </p:cNvSpPr>
          <p:nvPr>
            <p:ph type="body" idx="1"/>
          </p:nvPr>
        </p:nvSpPr>
        <p:spPr/>
        <p:txBody>
          <a:bodyPr/>
          <a:lstStyle/>
          <a:p>
            <a:endParaRPr lang="en-US"/>
          </a:p>
        </p:txBody>
      </p:sp>
      <p:pic>
        <p:nvPicPr>
          <p:cNvPr id="26629" name="Picture 5" descr="csi-10"/>
          <p:cNvPicPr>
            <a:picLocks noChangeAspect="1" noChangeArrowheads="1"/>
          </p:cNvPicPr>
          <p:nvPr/>
        </p:nvPicPr>
        <p:blipFill>
          <a:blip r:embed="rId2"/>
          <a:srcRect/>
          <a:stretch>
            <a:fillRect/>
          </a:stretch>
        </p:blipFill>
        <p:spPr bwMode="auto">
          <a:xfrm>
            <a:off x="2438400" y="2057400"/>
            <a:ext cx="4167188" cy="44386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2812pcb"/>
          <p:cNvPicPr>
            <a:picLocks noChangeAspect="1" noChangeArrowheads="1"/>
          </p:cNvPicPr>
          <p:nvPr/>
        </p:nvPicPr>
        <p:blipFill>
          <a:blip r:embed="rId2"/>
          <a:srcRect r="11295"/>
          <a:stretch>
            <a:fillRect/>
          </a:stretch>
        </p:blipFill>
        <p:spPr bwMode="auto">
          <a:xfrm>
            <a:off x="-1" y="0"/>
            <a:ext cx="9440883" cy="6858000"/>
          </a:xfrm>
          <a:prstGeom prst="rect">
            <a:avLst/>
          </a:prstGeom>
          <a:noFill/>
        </p:spPr>
      </p:pic>
      <p:sp>
        <p:nvSpPr>
          <p:cNvPr id="8195" name="Rectangle 3"/>
          <p:cNvSpPr>
            <a:spLocks noGrp="1" noChangeArrowheads="1"/>
          </p:cNvSpPr>
          <p:nvPr>
            <p:ph type="body" idx="1"/>
          </p:nvPr>
        </p:nvSpPr>
        <p:spPr>
          <a:xfrm>
            <a:off x="457200" y="609600"/>
            <a:ext cx="8229600" cy="2514600"/>
          </a:xfrm>
          <a:solidFill>
            <a:schemeClr val="bg2">
              <a:lumMod val="75000"/>
            </a:schemeClr>
          </a:solidFill>
        </p:spPr>
        <p:txBody>
          <a:bodyPr/>
          <a:lstStyle/>
          <a:p>
            <a:r>
              <a:rPr lang="en-US" sz="2000" b="1" dirty="0">
                <a:solidFill>
                  <a:srgbClr val="92D050"/>
                </a:solidFill>
              </a:rPr>
              <a:t>Because every crime scene is different, every crime scene requires an individual approach. For example, a murder that occurred outdoors requires a search confined to a specific, relatively smaller area, whereas a bomb explosion can scatter evidence over a very large distance. However, there are certain general rules that guide the search plans for searching a crime scene.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endParaRPr lang="en-US"/>
          </a:p>
        </p:txBody>
      </p:sp>
      <p:pic>
        <p:nvPicPr>
          <p:cNvPr id="13317" name="Picture 5" descr="Oklahoma"/>
          <p:cNvPicPr>
            <a:picLocks noChangeAspect="1" noChangeArrowheads="1"/>
          </p:cNvPicPr>
          <p:nvPr/>
        </p:nvPicPr>
        <p:blipFill>
          <a:blip r:embed="rId2"/>
          <a:srcRect/>
          <a:stretch>
            <a:fillRect/>
          </a:stretch>
        </p:blipFill>
        <p:spPr bwMode="auto">
          <a:xfrm>
            <a:off x="228600" y="563563"/>
            <a:ext cx="8610600" cy="56800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type="body" idx="1"/>
          </p:nvPr>
        </p:nvSpPr>
        <p:spPr/>
        <p:txBody>
          <a:bodyPr/>
          <a:lstStyle/>
          <a:p>
            <a:endParaRPr lang="en-US"/>
          </a:p>
        </p:txBody>
      </p:sp>
      <p:pic>
        <p:nvPicPr>
          <p:cNvPr id="10245" name="Picture 5" descr="oklahoma4"/>
          <p:cNvPicPr>
            <a:picLocks noChangeAspect="1" noChangeArrowheads="1"/>
          </p:cNvPicPr>
          <p:nvPr/>
        </p:nvPicPr>
        <p:blipFill>
          <a:blip r:embed="rId2"/>
          <a:srcRect/>
          <a:stretch>
            <a:fillRect/>
          </a:stretch>
        </p:blipFill>
        <p:spPr bwMode="auto">
          <a:xfrm>
            <a:off x="304800" y="396875"/>
            <a:ext cx="8610600" cy="61182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type="body" idx="1"/>
          </p:nvPr>
        </p:nvSpPr>
        <p:spPr/>
        <p:txBody>
          <a:bodyPr/>
          <a:lstStyle/>
          <a:p>
            <a:endParaRPr lang="en-US"/>
          </a:p>
        </p:txBody>
      </p:sp>
      <p:pic>
        <p:nvPicPr>
          <p:cNvPr id="12295" name="Picture 7" descr="britannica"/>
          <p:cNvPicPr>
            <a:picLocks noChangeAspect="1" noChangeArrowheads="1"/>
          </p:cNvPicPr>
          <p:nvPr/>
        </p:nvPicPr>
        <p:blipFill>
          <a:blip r:embed="rId2"/>
          <a:srcRect/>
          <a:stretch>
            <a:fillRect/>
          </a:stretch>
        </p:blipFill>
        <p:spPr bwMode="auto">
          <a:xfrm>
            <a:off x="304800" y="414338"/>
            <a:ext cx="8534400" cy="58689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type="body" idx="1"/>
          </p:nvPr>
        </p:nvSpPr>
        <p:spPr/>
        <p:txBody>
          <a:bodyPr/>
          <a:lstStyle/>
          <a:p>
            <a:endParaRPr lang="en-US"/>
          </a:p>
        </p:txBody>
      </p:sp>
      <p:pic>
        <p:nvPicPr>
          <p:cNvPr id="9221" name="Picture 5" descr="oklahoma3"/>
          <p:cNvPicPr>
            <a:picLocks noChangeAspect="1" noChangeArrowheads="1"/>
          </p:cNvPicPr>
          <p:nvPr/>
        </p:nvPicPr>
        <p:blipFill>
          <a:blip r:embed="rId2"/>
          <a:srcRect/>
          <a:stretch>
            <a:fillRect/>
          </a:stretch>
        </p:blipFill>
        <p:spPr bwMode="auto">
          <a:xfrm>
            <a:off x="2305050" y="228600"/>
            <a:ext cx="4264025" cy="6019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384</TotalTime>
  <Words>1534</Words>
  <Application>Microsoft Office PowerPoint</Application>
  <PresentationFormat>On-screen Show (4:3)</PresentationFormat>
  <Paragraphs>199</Paragraphs>
  <Slides>42</Slides>
  <Notes>12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Textured</vt:lpstr>
      <vt:lpstr>Clip</vt:lpstr>
      <vt:lpstr>Crime Scene Searches</vt:lpstr>
      <vt:lpstr>Crime Scene Search</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Search Warrant</vt:lpstr>
      <vt:lpstr>Slide 27</vt:lpstr>
      <vt:lpstr>Slide 28</vt:lpstr>
      <vt:lpstr>Slide 29</vt:lpstr>
      <vt:lpstr>Slide 30</vt:lpstr>
      <vt:lpstr>Slide 31</vt:lpstr>
      <vt:lpstr>Slide 32</vt:lpstr>
      <vt:lpstr>Which should be searched first: outdoor or indoor sites?  Why?</vt:lpstr>
      <vt:lpstr>Slide 34</vt:lpstr>
      <vt:lpstr>Types of Searches</vt:lpstr>
      <vt:lpstr>Slide 36</vt:lpstr>
      <vt:lpstr>Slide 37</vt:lpstr>
      <vt:lpstr>The inward spiral search: The CSI starts at the perimeter of the scene and works toward the center. Spiral patterns are a good method to use when there is only one CSI at the scene. </vt:lpstr>
      <vt:lpstr>The outward spiral search: The CSI starts at the center of scene (or at the body) and works outward.  </vt:lpstr>
      <vt:lpstr>The parallel or line search: All of the members of the CSI team form a line. They walk in a straight line, at the same speed, from one end of crime scene to the other </vt:lpstr>
      <vt:lpstr>The grid search: A grid search is simply two parallel searches, offset by 90 degrees, performed one after the other </vt:lpstr>
      <vt:lpstr>The zone or quadrant search: In a zone search, the CSI in charge divides the crime scene into sectors, and each team member takes one sector. Team members may then switch sectors and search again to ensure complete coverage.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Scene Searches</dc:title>
  <dc:creator>markwagner78</dc:creator>
  <cp:lastModifiedBy> </cp:lastModifiedBy>
  <cp:revision>10</cp:revision>
  <dcterms:created xsi:type="dcterms:W3CDTF">2007-10-10T21:34:42Z</dcterms:created>
  <dcterms:modified xsi:type="dcterms:W3CDTF">2008-08-25T18:33:44Z</dcterms:modified>
</cp:coreProperties>
</file>